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270" r:id="rId5"/>
    <p:sldId id="257" r:id="rId6"/>
    <p:sldId id="264" r:id="rId7"/>
    <p:sldId id="258" r:id="rId8"/>
    <p:sldId id="268" r:id="rId9"/>
    <p:sldId id="260" r:id="rId10"/>
    <p:sldId id="266" r:id="rId11"/>
    <p:sldId id="259" r:id="rId12"/>
    <p:sldId id="261" r:id="rId13"/>
    <p:sldId id="267" r:id="rId14"/>
    <p:sldId id="271" r:id="rId15"/>
  </p:sldIdLst>
  <p:sldSz cx="12192000" cy="6858000"/>
  <p:notesSz cx="6858000" cy="1838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7" userDrawn="1">
          <p15:clr>
            <a:srgbClr val="A4A3A4"/>
          </p15:clr>
        </p15:guide>
        <p15:guide id="2" pos="40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A8"/>
    <a:srgbClr val="9F1C64"/>
    <a:srgbClr val="3B285C"/>
    <a:srgbClr val="E88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728" autoAdjust="0"/>
  </p:normalViewPr>
  <p:slideViewPr>
    <p:cSldViewPr snapToGrid="0" snapToObjects="1">
      <p:cViewPr varScale="1">
        <p:scale>
          <a:sx n="50" d="100"/>
          <a:sy n="50" d="100"/>
        </p:scale>
        <p:origin x="1188" y="32"/>
      </p:cViewPr>
      <p:guideLst>
        <p:guide orient="horz" pos="2167"/>
        <p:guide pos="40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1126A-417B-45F1-8D1E-6FDE46B8BB59}" type="doc">
      <dgm:prSet loTypeId="urn:microsoft.com/office/officeart/2008/layout/VerticalCurvedList" loCatId="process" qsTypeId="urn:microsoft.com/office/officeart/2005/8/quickstyle/simple1#2" qsCatId="simple" csTypeId="urn:microsoft.com/office/officeart/2005/8/colors/colorful4" csCatId="colorful" phldr="1"/>
      <dgm:spPr/>
      <dgm:t>
        <a:bodyPr/>
        <a:lstStyle/>
        <a:p>
          <a:endParaRPr lang="en-GB"/>
        </a:p>
      </dgm:t>
    </dgm:pt>
    <dgm:pt modelId="{FC676755-C9D5-4F77-A921-B41FC5C73B7A}">
      <dgm:prSet phldrT="[Text]" custT="1"/>
      <dgm:spPr>
        <a:solidFill>
          <a:srgbClr val="0076A8"/>
        </a:solidFill>
      </dgm:spPr>
      <dgm:t>
        <a:bodyPr/>
        <a:lstStyle/>
        <a:p>
          <a:pPr marL="87313" indent="0">
            <a:lnSpc>
              <a:spcPct val="120000"/>
            </a:lnSpc>
          </a:pPr>
          <a:r>
            <a:rPr lang="en-GB" sz="1600" b="1" dirty="0"/>
            <a:t>Descriptive Writing tells the story often from one view point and normally in the sequence that it happened with no reflection on meaning or impact</a:t>
          </a:r>
          <a:endParaRPr lang="en-GB" sz="1600" b="1" dirty="0">
            <a:latin typeface="Arial" panose="020B0604020202020204" pitchFamily="34" charset="0"/>
            <a:cs typeface="Arial" panose="020B0604020202020204" pitchFamily="34" charset="0"/>
          </a:endParaRPr>
        </a:p>
      </dgm:t>
    </dgm:pt>
    <dgm:pt modelId="{84D19059-6050-4663-9C17-06B9AE24A400}" type="parTrans" cxnId="{20E25573-CE31-495E-8A03-0A6CF5B093B3}">
      <dgm:prSet/>
      <dgm:spPr/>
      <dgm:t>
        <a:bodyPr/>
        <a:lstStyle/>
        <a:p>
          <a:endParaRPr lang="en-GB"/>
        </a:p>
      </dgm:t>
    </dgm:pt>
    <dgm:pt modelId="{BF13BFF6-5F3C-40B3-9059-A4A634F66E15}" type="sibTrans" cxnId="{20E25573-CE31-495E-8A03-0A6CF5B093B3}">
      <dgm:prSet/>
      <dgm:spPr>
        <a:ln>
          <a:solidFill>
            <a:schemeClr val="tx1">
              <a:lumMod val="40000"/>
              <a:lumOff val="60000"/>
            </a:schemeClr>
          </a:solidFill>
        </a:ln>
      </dgm:spPr>
      <dgm:t>
        <a:bodyPr/>
        <a:lstStyle/>
        <a:p>
          <a:endParaRPr lang="en-GB"/>
        </a:p>
      </dgm:t>
    </dgm:pt>
    <dgm:pt modelId="{C9AC58E3-3529-4FF4-8D1F-2DF84C3F2C9A}">
      <dgm:prSet phldrT="[Text]" custT="1"/>
      <dgm:spPr>
        <a:solidFill>
          <a:srgbClr val="9F1C64"/>
        </a:solidFill>
      </dgm:spPr>
      <dgm:t>
        <a:bodyPr/>
        <a:lstStyle/>
        <a:p>
          <a:pPr>
            <a:lnSpc>
              <a:spcPct val="100000"/>
            </a:lnSpc>
            <a:tabLst/>
          </a:pPr>
          <a:r>
            <a:rPr lang="en-GB" sz="1600" b="1" dirty="0"/>
            <a:t>Descriptive Account with Some </a:t>
          </a:r>
          <a:r>
            <a:rPr lang="en-GB" sz="1600" b="1"/>
            <a:t>Reflection is </a:t>
          </a:r>
          <a:r>
            <a:rPr lang="en-GB" sz="1600" b="1" dirty="0"/>
            <a:t>still focused on telling the story but it  starts to include  the possibility of questions that could be asked</a:t>
          </a:r>
          <a:endParaRPr lang="en-GB" sz="1600" b="0" dirty="0">
            <a:latin typeface="Arial" panose="020B0604020202020204" pitchFamily="34" charset="0"/>
            <a:cs typeface="Arial" panose="020B0604020202020204" pitchFamily="34" charset="0"/>
          </a:endParaRPr>
        </a:p>
      </dgm:t>
    </dgm:pt>
    <dgm:pt modelId="{8D48713B-88D5-47E0-8B90-FAD88512A585}" type="parTrans" cxnId="{D5E22789-47DC-4C06-AE25-B236567B6815}">
      <dgm:prSet/>
      <dgm:spPr/>
      <dgm:t>
        <a:bodyPr/>
        <a:lstStyle/>
        <a:p>
          <a:endParaRPr lang="en-GB"/>
        </a:p>
      </dgm:t>
    </dgm:pt>
    <dgm:pt modelId="{B90FD38A-98CA-47F3-8B9B-EE4C744F5B18}" type="sibTrans" cxnId="{D5E22789-47DC-4C06-AE25-B236567B6815}">
      <dgm:prSet/>
      <dgm:spPr/>
      <dgm:t>
        <a:bodyPr/>
        <a:lstStyle/>
        <a:p>
          <a:endParaRPr lang="en-GB"/>
        </a:p>
      </dgm:t>
    </dgm:pt>
    <dgm:pt modelId="{9FA2B9D5-1EA2-48D6-AA35-021EF5BEA68D}">
      <dgm:prSet custT="1"/>
      <dgm:spPr>
        <a:solidFill>
          <a:srgbClr val="3B285C"/>
        </a:solidFill>
      </dgm:spPr>
      <dgm:t>
        <a:bodyPr/>
        <a:lstStyle/>
        <a:p>
          <a:pPr>
            <a:spcAft>
              <a:spcPts val="1788"/>
            </a:spcAft>
          </a:pPr>
          <a:r>
            <a:rPr lang="en-GB" sz="1600" b="1" dirty="0"/>
            <a:t>Reflective Writing includes the telling of the story but  external information, questioning of motives and clear reflection is included</a:t>
          </a:r>
        </a:p>
      </dgm:t>
    </dgm:pt>
    <dgm:pt modelId="{FF27EE82-5ADD-4237-8E78-0ECF17FFE31A}" type="parTrans" cxnId="{8FC711B2-5E4F-45AB-93DA-542EE4DA56C5}">
      <dgm:prSet/>
      <dgm:spPr/>
      <dgm:t>
        <a:bodyPr/>
        <a:lstStyle/>
        <a:p>
          <a:endParaRPr lang="en-GB"/>
        </a:p>
      </dgm:t>
    </dgm:pt>
    <dgm:pt modelId="{F07BD9A1-813B-4A4D-A51E-09C91EA332BD}" type="sibTrans" cxnId="{8FC711B2-5E4F-45AB-93DA-542EE4DA56C5}">
      <dgm:prSet/>
      <dgm:spPr/>
      <dgm:t>
        <a:bodyPr/>
        <a:lstStyle/>
        <a:p>
          <a:endParaRPr lang="en-GB"/>
        </a:p>
      </dgm:t>
    </dgm:pt>
    <dgm:pt modelId="{DC84A738-2A1E-8E45-A4B0-AFA070C35C27}" type="pres">
      <dgm:prSet presAssocID="{DF11126A-417B-45F1-8D1E-6FDE46B8BB59}" presName="Name0" presStyleCnt="0">
        <dgm:presLayoutVars>
          <dgm:chMax val="7"/>
          <dgm:chPref val="7"/>
          <dgm:dir/>
        </dgm:presLayoutVars>
      </dgm:prSet>
      <dgm:spPr/>
    </dgm:pt>
    <dgm:pt modelId="{CFAA6ACB-86A5-EB43-B3DB-B2CA05B54091}" type="pres">
      <dgm:prSet presAssocID="{DF11126A-417B-45F1-8D1E-6FDE46B8BB59}" presName="Name1" presStyleCnt="0"/>
      <dgm:spPr/>
    </dgm:pt>
    <dgm:pt modelId="{682356A5-1237-D441-BFA5-FAB9F5D863A1}" type="pres">
      <dgm:prSet presAssocID="{DF11126A-417B-45F1-8D1E-6FDE46B8BB59}" presName="cycle" presStyleCnt="0"/>
      <dgm:spPr/>
    </dgm:pt>
    <dgm:pt modelId="{75300DB5-9947-1043-948A-4D22559F003F}" type="pres">
      <dgm:prSet presAssocID="{DF11126A-417B-45F1-8D1E-6FDE46B8BB59}" presName="srcNode" presStyleLbl="node1" presStyleIdx="0" presStyleCnt="3"/>
      <dgm:spPr/>
    </dgm:pt>
    <dgm:pt modelId="{6F38E1AF-646B-924B-8E6F-66DF5B293868}" type="pres">
      <dgm:prSet presAssocID="{DF11126A-417B-45F1-8D1E-6FDE46B8BB59}" presName="conn" presStyleLbl="parChTrans1D2" presStyleIdx="0" presStyleCnt="1"/>
      <dgm:spPr/>
    </dgm:pt>
    <dgm:pt modelId="{B67B102E-3D8A-FE4B-90F8-5FA20EB9E50D}" type="pres">
      <dgm:prSet presAssocID="{DF11126A-417B-45F1-8D1E-6FDE46B8BB59}" presName="extraNode" presStyleLbl="node1" presStyleIdx="0" presStyleCnt="3"/>
      <dgm:spPr/>
    </dgm:pt>
    <dgm:pt modelId="{2B9DCE1D-882F-8745-A2CD-87B1954E6E2E}" type="pres">
      <dgm:prSet presAssocID="{DF11126A-417B-45F1-8D1E-6FDE46B8BB59}" presName="dstNode" presStyleLbl="node1" presStyleIdx="0" presStyleCnt="3"/>
      <dgm:spPr/>
    </dgm:pt>
    <dgm:pt modelId="{748EF103-E6F7-4647-8054-DC8ED32D7CB0}" type="pres">
      <dgm:prSet presAssocID="{FC676755-C9D5-4F77-A921-B41FC5C73B7A}" presName="text_1" presStyleLbl="node1" presStyleIdx="0" presStyleCnt="3" custScaleY="125727">
        <dgm:presLayoutVars>
          <dgm:bulletEnabled val="1"/>
        </dgm:presLayoutVars>
      </dgm:prSet>
      <dgm:spPr/>
    </dgm:pt>
    <dgm:pt modelId="{2138503A-51AF-2D4E-81F9-72BB47CB74E6}" type="pres">
      <dgm:prSet presAssocID="{FC676755-C9D5-4F77-A921-B41FC5C73B7A}" presName="accent_1" presStyleCnt="0"/>
      <dgm:spPr/>
    </dgm:pt>
    <dgm:pt modelId="{D253830F-BE3E-5C4F-9187-B8A9384CEF3A}" type="pres">
      <dgm:prSet presAssocID="{FC676755-C9D5-4F77-A921-B41FC5C73B7A}" presName="accentRepeatNode" presStyleLbl="solidFgAcc1" presStyleIdx="0" presStyleCnt="3" custScaleX="97801" custScaleY="97801" custLinFactNeighborX="-6619" custLinFactNeighborY="-814"/>
      <dgm:spPr>
        <a:solidFill>
          <a:srgbClr val="0076A8"/>
        </a:solidFill>
        <a:ln w="38100">
          <a:solidFill>
            <a:schemeClr val="bg1"/>
          </a:solidFill>
        </a:ln>
        <a:effectLst>
          <a:outerShdw blurRad="222250" dist="38100" dir="6120000" sx="87000" sy="87000" algn="tl" rotWithShape="0">
            <a:schemeClr val="bg2">
              <a:lumMod val="50000"/>
              <a:alpha val="43000"/>
            </a:schemeClr>
          </a:outerShdw>
        </a:effectLst>
      </dgm:spPr>
    </dgm:pt>
    <dgm:pt modelId="{C02FF326-CD8A-2A4D-85BF-EA7ED13C9A45}" type="pres">
      <dgm:prSet presAssocID="{C9AC58E3-3529-4FF4-8D1F-2DF84C3F2C9A}" presName="text_2" presStyleLbl="node1" presStyleIdx="1" presStyleCnt="3" custScaleY="126608">
        <dgm:presLayoutVars>
          <dgm:bulletEnabled val="1"/>
        </dgm:presLayoutVars>
      </dgm:prSet>
      <dgm:spPr/>
    </dgm:pt>
    <dgm:pt modelId="{EFB1EB18-AF08-864A-A6AB-1C8052B9570D}" type="pres">
      <dgm:prSet presAssocID="{C9AC58E3-3529-4FF4-8D1F-2DF84C3F2C9A}" presName="accent_2" presStyleCnt="0"/>
      <dgm:spPr/>
    </dgm:pt>
    <dgm:pt modelId="{A86E5C22-EC7A-8445-9283-BB7EA6107685}" type="pres">
      <dgm:prSet presAssocID="{C9AC58E3-3529-4FF4-8D1F-2DF84C3F2C9A}" presName="accentRepeatNode" presStyleLbl="solidFgAcc1" presStyleIdx="1" presStyleCnt="3"/>
      <dgm:spPr>
        <a:solidFill>
          <a:srgbClr val="9F1C64"/>
        </a:solidFill>
        <a:ln w="38100">
          <a:solidFill>
            <a:schemeClr val="bg1"/>
          </a:solidFill>
        </a:ln>
        <a:effectLst>
          <a:outerShdw blurRad="136525" dist="38100" dir="9180000" sx="96000" sy="96000" algn="tl" rotWithShape="0">
            <a:schemeClr val="tx1">
              <a:lumMod val="60000"/>
              <a:lumOff val="40000"/>
              <a:alpha val="43000"/>
            </a:schemeClr>
          </a:outerShdw>
        </a:effectLst>
      </dgm:spPr>
    </dgm:pt>
    <dgm:pt modelId="{A29F524E-628F-0B42-81A3-3F3F49302384}" type="pres">
      <dgm:prSet presAssocID="{9FA2B9D5-1EA2-48D6-AA35-021EF5BEA68D}" presName="text_3" presStyleLbl="node1" presStyleIdx="2" presStyleCnt="3" custScaleY="129523">
        <dgm:presLayoutVars>
          <dgm:bulletEnabled val="1"/>
        </dgm:presLayoutVars>
      </dgm:prSet>
      <dgm:spPr/>
    </dgm:pt>
    <dgm:pt modelId="{BBC194E7-7767-D345-8F36-F66E3629E046}" type="pres">
      <dgm:prSet presAssocID="{9FA2B9D5-1EA2-48D6-AA35-021EF5BEA68D}" presName="accent_3" presStyleCnt="0"/>
      <dgm:spPr/>
    </dgm:pt>
    <dgm:pt modelId="{E5960F5C-0785-3D41-AD70-D0EEE753F196}" type="pres">
      <dgm:prSet presAssocID="{9FA2B9D5-1EA2-48D6-AA35-021EF5BEA68D}" presName="accentRepeatNode" presStyleLbl="solidFgAcc1" presStyleIdx="2" presStyleCnt="3"/>
      <dgm:spPr>
        <a:solidFill>
          <a:srgbClr val="3B285C"/>
        </a:solidFill>
        <a:ln w="38100">
          <a:solidFill>
            <a:srgbClr val="FFFFFF"/>
          </a:solidFill>
        </a:ln>
        <a:effectLst>
          <a:outerShdw blurRad="165100" dist="38100" dir="8940000" algn="tl" rotWithShape="0">
            <a:schemeClr val="tx1">
              <a:lumMod val="60000"/>
              <a:lumOff val="40000"/>
              <a:alpha val="43000"/>
            </a:schemeClr>
          </a:outerShdw>
        </a:effectLst>
      </dgm:spPr>
    </dgm:pt>
  </dgm:ptLst>
  <dgm:cxnLst>
    <dgm:cxn modelId="{20E25573-CE31-495E-8A03-0A6CF5B093B3}" srcId="{DF11126A-417B-45F1-8D1E-6FDE46B8BB59}" destId="{FC676755-C9D5-4F77-A921-B41FC5C73B7A}" srcOrd="0" destOrd="0" parTransId="{84D19059-6050-4663-9C17-06B9AE24A400}" sibTransId="{BF13BFF6-5F3C-40B3-9059-A4A634F66E15}"/>
    <dgm:cxn modelId="{C4D71786-FF20-4EED-81BE-90AAD5123D23}" type="presOf" srcId="{DF11126A-417B-45F1-8D1E-6FDE46B8BB59}" destId="{DC84A738-2A1E-8E45-A4B0-AFA070C35C27}" srcOrd="0" destOrd="0" presId="urn:microsoft.com/office/officeart/2008/layout/VerticalCurvedList"/>
    <dgm:cxn modelId="{D5E22789-47DC-4C06-AE25-B236567B6815}" srcId="{DF11126A-417B-45F1-8D1E-6FDE46B8BB59}" destId="{C9AC58E3-3529-4FF4-8D1F-2DF84C3F2C9A}" srcOrd="1" destOrd="0" parTransId="{8D48713B-88D5-47E0-8B90-FAD88512A585}" sibTransId="{B90FD38A-98CA-47F3-8B9B-EE4C744F5B18}"/>
    <dgm:cxn modelId="{9595A58A-2E7F-4C37-93F9-C23182CBBA56}" type="presOf" srcId="{9FA2B9D5-1EA2-48D6-AA35-021EF5BEA68D}" destId="{A29F524E-628F-0B42-81A3-3F3F49302384}" srcOrd="0" destOrd="0" presId="urn:microsoft.com/office/officeart/2008/layout/VerticalCurvedList"/>
    <dgm:cxn modelId="{09A8B08C-7D50-44D2-9A13-1B66E9C2C605}" type="presOf" srcId="{C9AC58E3-3529-4FF4-8D1F-2DF84C3F2C9A}" destId="{C02FF326-CD8A-2A4D-85BF-EA7ED13C9A45}" srcOrd="0" destOrd="0" presId="urn:microsoft.com/office/officeart/2008/layout/VerticalCurvedList"/>
    <dgm:cxn modelId="{8FC711B2-5E4F-45AB-93DA-542EE4DA56C5}" srcId="{DF11126A-417B-45F1-8D1E-6FDE46B8BB59}" destId="{9FA2B9D5-1EA2-48D6-AA35-021EF5BEA68D}" srcOrd="2" destOrd="0" parTransId="{FF27EE82-5ADD-4237-8E78-0ECF17FFE31A}" sibTransId="{F07BD9A1-813B-4A4D-A51E-09C91EA332BD}"/>
    <dgm:cxn modelId="{8B2AE2C4-B5FB-4392-93E1-99CBAE7D2468}" type="presOf" srcId="{FC676755-C9D5-4F77-A921-B41FC5C73B7A}" destId="{748EF103-E6F7-4647-8054-DC8ED32D7CB0}" srcOrd="0" destOrd="0" presId="urn:microsoft.com/office/officeart/2008/layout/VerticalCurvedList"/>
    <dgm:cxn modelId="{A66C70FB-D603-4876-A525-FFDA6BF18450}" type="presOf" srcId="{BF13BFF6-5F3C-40B3-9059-A4A634F66E15}" destId="{6F38E1AF-646B-924B-8E6F-66DF5B293868}" srcOrd="0" destOrd="0" presId="urn:microsoft.com/office/officeart/2008/layout/VerticalCurvedList"/>
    <dgm:cxn modelId="{35827A61-0126-4BA5-966E-EDA8CD64DE7E}" type="presParOf" srcId="{DC84A738-2A1E-8E45-A4B0-AFA070C35C27}" destId="{CFAA6ACB-86A5-EB43-B3DB-B2CA05B54091}" srcOrd="0" destOrd="0" presId="urn:microsoft.com/office/officeart/2008/layout/VerticalCurvedList"/>
    <dgm:cxn modelId="{C6704C54-8F0F-42D4-8181-4792368D5A57}" type="presParOf" srcId="{CFAA6ACB-86A5-EB43-B3DB-B2CA05B54091}" destId="{682356A5-1237-D441-BFA5-FAB9F5D863A1}" srcOrd="0" destOrd="0" presId="urn:microsoft.com/office/officeart/2008/layout/VerticalCurvedList"/>
    <dgm:cxn modelId="{8A767E7A-0EF9-48A8-BE3A-740AD1D1908F}" type="presParOf" srcId="{682356A5-1237-D441-BFA5-FAB9F5D863A1}" destId="{75300DB5-9947-1043-948A-4D22559F003F}" srcOrd="0" destOrd="0" presId="urn:microsoft.com/office/officeart/2008/layout/VerticalCurvedList"/>
    <dgm:cxn modelId="{E5F835C6-738F-4E8F-8835-4B25297B8B0D}" type="presParOf" srcId="{682356A5-1237-D441-BFA5-FAB9F5D863A1}" destId="{6F38E1AF-646B-924B-8E6F-66DF5B293868}" srcOrd="1" destOrd="0" presId="urn:microsoft.com/office/officeart/2008/layout/VerticalCurvedList"/>
    <dgm:cxn modelId="{32DF5512-DAF9-4C0C-B493-4B7B4756B200}" type="presParOf" srcId="{682356A5-1237-D441-BFA5-FAB9F5D863A1}" destId="{B67B102E-3D8A-FE4B-90F8-5FA20EB9E50D}" srcOrd="2" destOrd="0" presId="urn:microsoft.com/office/officeart/2008/layout/VerticalCurvedList"/>
    <dgm:cxn modelId="{CF97C0D1-6E9D-416C-8EE1-D9B8601A5B44}" type="presParOf" srcId="{682356A5-1237-D441-BFA5-FAB9F5D863A1}" destId="{2B9DCE1D-882F-8745-A2CD-87B1954E6E2E}" srcOrd="3" destOrd="0" presId="urn:microsoft.com/office/officeart/2008/layout/VerticalCurvedList"/>
    <dgm:cxn modelId="{D1228997-7722-4CE5-B26E-5C09384E7AB6}" type="presParOf" srcId="{CFAA6ACB-86A5-EB43-B3DB-B2CA05B54091}" destId="{748EF103-E6F7-4647-8054-DC8ED32D7CB0}" srcOrd="1" destOrd="0" presId="urn:microsoft.com/office/officeart/2008/layout/VerticalCurvedList"/>
    <dgm:cxn modelId="{1027A2C5-7C21-4776-8F75-6C835AC17018}" type="presParOf" srcId="{CFAA6ACB-86A5-EB43-B3DB-B2CA05B54091}" destId="{2138503A-51AF-2D4E-81F9-72BB47CB74E6}" srcOrd="2" destOrd="0" presId="urn:microsoft.com/office/officeart/2008/layout/VerticalCurvedList"/>
    <dgm:cxn modelId="{231B89C2-5FDD-412D-AA16-D5A9519809C2}" type="presParOf" srcId="{2138503A-51AF-2D4E-81F9-72BB47CB74E6}" destId="{D253830F-BE3E-5C4F-9187-B8A9384CEF3A}" srcOrd="0" destOrd="0" presId="urn:microsoft.com/office/officeart/2008/layout/VerticalCurvedList"/>
    <dgm:cxn modelId="{13525FB9-A805-485B-A2E4-0CC4D2486AB3}" type="presParOf" srcId="{CFAA6ACB-86A5-EB43-B3DB-B2CA05B54091}" destId="{C02FF326-CD8A-2A4D-85BF-EA7ED13C9A45}" srcOrd="3" destOrd="0" presId="urn:microsoft.com/office/officeart/2008/layout/VerticalCurvedList"/>
    <dgm:cxn modelId="{DB589960-887B-4C59-9EC0-3BEA5D4F6588}" type="presParOf" srcId="{CFAA6ACB-86A5-EB43-B3DB-B2CA05B54091}" destId="{EFB1EB18-AF08-864A-A6AB-1C8052B9570D}" srcOrd="4" destOrd="0" presId="urn:microsoft.com/office/officeart/2008/layout/VerticalCurvedList"/>
    <dgm:cxn modelId="{7AF39B0A-EED8-4E44-8EA6-35F8785A7369}" type="presParOf" srcId="{EFB1EB18-AF08-864A-A6AB-1C8052B9570D}" destId="{A86E5C22-EC7A-8445-9283-BB7EA6107685}" srcOrd="0" destOrd="0" presId="urn:microsoft.com/office/officeart/2008/layout/VerticalCurvedList"/>
    <dgm:cxn modelId="{26DE1FC4-F662-422B-9B6F-F8FF51D4995B}" type="presParOf" srcId="{CFAA6ACB-86A5-EB43-B3DB-B2CA05B54091}" destId="{A29F524E-628F-0B42-81A3-3F3F49302384}" srcOrd="5" destOrd="0" presId="urn:microsoft.com/office/officeart/2008/layout/VerticalCurvedList"/>
    <dgm:cxn modelId="{4A73EC13-F1D8-4922-8C91-BEC5D37690C7}" type="presParOf" srcId="{CFAA6ACB-86A5-EB43-B3DB-B2CA05B54091}" destId="{BBC194E7-7767-D345-8F36-F66E3629E046}" srcOrd="6" destOrd="0" presId="urn:microsoft.com/office/officeart/2008/layout/VerticalCurvedList"/>
    <dgm:cxn modelId="{C7B78F8E-BF32-4898-8299-FAB8C089450F}" type="presParOf" srcId="{BBC194E7-7767-D345-8F36-F66E3629E046}" destId="{E5960F5C-0785-3D41-AD70-D0EEE753F19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8E150D-1618-4461-B1F5-443527FC5678}" type="doc">
      <dgm:prSet loTypeId="urn:microsoft.com/office/officeart/2005/8/layout/radial6" loCatId="cycle" qsTypeId="urn:microsoft.com/office/officeart/2005/8/quickstyle/simple1" qsCatId="simple" csTypeId="urn:microsoft.com/office/officeart/2005/8/colors/accent1_4" csCatId="accent1" phldr="1"/>
      <dgm:spPr/>
      <dgm:t>
        <a:bodyPr/>
        <a:lstStyle/>
        <a:p>
          <a:endParaRPr lang="en-GB"/>
        </a:p>
      </dgm:t>
    </dgm:pt>
    <dgm:pt modelId="{98CB84C3-BA20-460E-8E10-740700AF0817}">
      <dgm:prSet phldrT="[Text]" custT="1"/>
      <dgm:spPr/>
      <dgm:t>
        <a:bodyPr/>
        <a:lstStyle/>
        <a:p>
          <a:r>
            <a:rPr lang="en-GB" sz="1400" b="1" baseline="0" dirty="0"/>
            <a:t>Self-reflection</a:t>
          </a:r>
        </a:p>
      </dgm:t>
    </dgm:pt>
    <dgm:pt modelId="{99009D10-DDD2-44BC-AD04-EABCF2762D64}" type="parTrans" cxnId="{59C8E521-AB22-4066-83F6-72EA248491A2}">
      <dgm:prSet/>
      <dgm:spPr/>
      <dgm:t>
        <a:bodyPr/>
        <a:lstStyle/>
        <a:p>
          <a:endParaRPr lang="en-GB"/>
        </a:p>
      </dgm:t>
    </dgm:pt>
    <dgm:pt modelId="{3219B4AE-6AAA-48B1-872A-CBAC4DE76DAD}" type="sibTrans" cxnId="{59C8E521-AB22-4066-83F6-72EA248491A2}">
      <dgm:prSet/>
      <dgm:spPr/>
      <dgm:t>
        <a:bodyPr/>
        <a:lstStyle/>
        <a:p>
          <a:endParaRPr lang="en-GB"/>
        </a:p>
      </dgm:t>
    </dgm:pt>
    <dgm:pt modelId="{6656CD53-4E4B-420E-931D-E0D9D0840A18}">
      <dgm:prSet phldrT="[Text]"/>
      <dgm:spPr/>
      <dgm:t>
        <a:bodyPr/>
        <a:lstStyle/>
        <a:p>
          <a:r>
            <a:rPr lang="en-GB" dirty="0"/>
            <a:t>Learning Journals</a:t>
          </a:r>
        </a:p>
      </dgm:t>
    </dgm:pt>
    <dgm:pt modelId="{F61E518F-4F00-40FC-8C4A-DB9E5A86DBDB}" type="parTrans" cxnId="{D26A2A78-104D-4236-B406-531694AEE576}">
      <dgm:prSet/>
      <dgm:spPr/>
      <dgm:t>
        <a:bodyPr/>
        <a:lstStyle/>
        <a:p>
          <a:endParaRPr lang="en-GB"/>
        </a:p>
      </dgm:t>
    </dgm:pt>
    <dgm:pt modelId="{E1955539-B21D-47E9-A3A9-88B533DA3AB8}" type="sibTrans" cxnId="{D26A2A78-104D-4236-B406-531694AEE576}">
      <dgm:prSet/>
      <dgm:spPr/>
      <dgm:t>
        <a:bodyPr/>
        <a:lstStyle/>
        <a:p>
          <a:endParaRPr lang="en-GB"/>
        </a:p>
      </dgm:t>
    </dgm:pt>
    <dgm:pt modelId="{79A0DF7C-A5B3-462C-AE5B-D3AB2C0354CD}">
      <dgm:prSet phldrT="[Text]"/>
      <dgm:spPr/>
      <dgm:t>
        <a:bodyPr/>
        <a:lstStyle/>
        <a:p>
          <a:r>
            <a:rPr lang="en-GB"/>
            <a:t>Peer Review</a:t>
          </a:r>
        </a:p>
      </dgm:t>
    </dgm:pt>
    <dgm:pt modelId="{18E45071-4D2D-4BC7-B0F9-F3F507F70E1E}" type="parTrans" cxnId="{71E2A59E-214B-46E3-8D9D-265645762696}">
      <dgm:prSet/>
      <dgm:spPr/>
      <dgm:t>
        <a:bodyPr/>
        <a:lstStyle/>
        <a:p>
          <a:endParaRPr lang="en-GB"/>
        </a:p>
      </dgm:t>
    </dgm:pt>
    <dgm:pt modelId="{9FCACF5E-D04B-46B8-928E-1E13FD5F1E07}" type="sibTrans" cxnId="{71E2A59E-214B-46E3-8D9D-265645762696}">
      <dgm:prSet/>
      <dgm:spPr/>
      <dgm:t>
        <a:bodyPr/>
        <a:lstStyle/>
        <a:p>
          <a:endParaRPr lang="en-GB"/>
        </a:p>
      </dgm:t>
    </dgm:pt>
    <dgm:pt modelId="{09AD0F20-BBD7-4827-837E-D6AD395115DA}">
      <dgm:prSet phldrT="[Text]"/>
      <dgm:spPr/>
      <dgm:t>
        <a:bodyPr/>
        <a:lstStyle/>
        <a:p>
          <a:r>
            <a:rPr lang="en-GB" baseline="0"/>
            <a:t>Portfolios</a:t>
          </a:r>
        </a:p>
      </dgm:t>
    </dgm:pt>
    <dgm:pt modelId="{42E4D753-753B-4498-A51D-60E4E585F502}" type="parTrans" cxnId="{DA9643C9-DE3F-45A0-8880-BBA01741153D}">
      <dgm:prSet/>
      <dgm:spPr/>
      <dgm:t>
        <a:bodyPr/>
        <a:lstStyle/>
        <a:p>
          <a:endParaRPr lang="en-GB"/>
        </a:p>
      </dgm:t>
    </dgm:pt>
    <dgm:pt modelId="{9A935FE2-C56F-4A84-AB59-EEAC52FCE13D}" type="sibTrans" cxnId="{DA9643C9-DE3F-45A0-8880-BBA01741153D}">
      <dgm:prSet/>
      <dgm:spPr/>
      <dgm:t>
        <a:bodyPr/>
        <a:lstStyle/>
        <a:p>
          <a:endParaRPr lang="en-GB"/>
        </a:p>
      </dgm:t>
    </dgm:pt>
    <dgm:pt modelId="{598340FA-BB4C-450A-AA83-2A0530206CBC}" type="pres">
      <dgm:prSet presAssocID="{E48E150D-1618-4461-B1F5-443527FC5678}" presName="Name0" presStyleCnt="0">
        <dgm:presLayoutVars>
          <dgm:chMax val="1"/>
          <dgm:dir/>
          <dgm:animLvl val="ctr"/>
          <dgm:resizeHandles val="exact"/>
        </dgm:presLayoutVars>
      </dgm:prSet>
      <dgm:spPr/>
    </dgm:pt>
    <dgm:pt modelId="{4F273789-23CD-4878-B2CB-55D58EB0BB18}" type="pres">
      <dgm:prSet presAssocID="{98CB84C3-BA20-460E-8E10-740700AF0817}" presName="centerShape" presStyleLbl="node0" presStyleIdx="0" presStyleCnt="1"/>
      <dgm:spPr/>
    </dgm:pt>
    <dgm:pt modelId="{7FCDDF7E-02AD-46A0-97A4-93B6E77459A6}" type="pres">
      <dgm:prSet presAssocID="{6656CD53-4E4B-420E-931D-E0D9D0840A18}" presName="node" presStyleLbl="node1" presStyleIdx="0" presStyleCnt="3">
        <dgm:presLayoutVars>
          <dgm:bulletEnabled val="1"/>
        </dgm:presLayoutVars>
      </dgm:prSet>
      <dgm:spPr/>
    </dgm:pt>
    <dgm:pt modelId="{AE0ABC91-4BA1-42C1-AC0E-37B301351780}" type="pres">
      <dgm:prSet presAssocID="{6656CD53-4E4B-420E-931D-E0D9D0840A18}" presName="dummy" presStyleCnt="0"/>
      <dgm:spPr/>
    </dgm:pt>
    <dgm:pt modelId="{DB805FEA-EA4A-4C0E-840F-03E5E32B3000}" type="pres">
      <dgm:prSet presAssocID="{E1955539-B21D-47E9-A3A9-88B533DA3AB8}" presName="sibTrans" presStyleLbl="sibTrans2D1" presStyleIdx="0" presStyleCnt="3"/>
      <dgm:spPr/>
    </dgm:pt>
    <dgm:pt modelId="{2D292B4D-8E33-4160-B9BA-F03715091735}" type="pres">
      <dgm:prSet presAssocID="{79A0DF7C-A5B3-462C-AE5B-D3AB2C0354CD}" presName="node" presStyleLbl="node1" presStyleIdx="1" presStyleCnt="3">
        <dgm:presLayoutVars>
          <dgm:bulletEnabled val="1"/>
        </dgm:presLayoutVars>
      </dgm:prSet>
      <dgm:spPr/>
    </dgm:pt>
    <dgm:pt modelId="{E608F262-6F77-459A-9576-641049194C9E}" type="pres">
      <dgm:prSet presAssocID="{79A0DF7C-A5B3-462C-AE5B-D3AB2C0354CD}" presName="dummy" presStyleCnt="0"/>
      <dgm:spPr/>
    </dgm:pt>
    <dgm:pt modelId="{13E692E8-7447-4806-A61D-B277FD8777DD}" type="pres">
      <dgm:prSet presAssocID="{9FCACF5E-D04B-46B8-928E-1E13FD5F1E07}" presName="sibTrans" presStyleLbl="sibTrans2D1" presStyleIdx="1" presStyleCnt="3"/>
      <dgm:spPr/>
    </dgm:pt>
    <dgm:pt modelId="{A3E60FF8-7B11-4471-8428-210B9CA369B2}" type="pres">
      <dgm:prSet presAssocID="{09AD0F20-BBD7-4827-837E-D6AD395115DA}" presName="node" presStyleLbl="node1" presStyleIdx="2" presStyleCnt="3">
        <dgm:presLayoutVars>
          <dgm:bulletEnabled val="1"/>
        </dgm:presLayoutVars>
      </dgm:prSet>
      <dgm:spPr/>
    </dgm:pt>
    <dgm:pt modelId="{564E336A-8A46-4AA7-B6A7-AC3179E2CEF4}" type="pres">
      <dgm:prSet presAssocID="{09AD0F20-BBD7-4827-837E-D6AD395115DA}" presName="dummy" presStyleCnt="0"/>
      <dgm:spPr/>
    </dgm:pt>
    <dgm:pt modelId="{3CD8725F-C282-4604-B350-0DDDFB7C2F0F}" type="pres">
      <dgm:prSet presAssocID="{9A935FE2-C56F-4A84-AB59-EEAC52FCE13D}" presName="sibTrans" presStyleLbl="sibTrans2D1" presStyleIdx="2" presStyleCnt="3"/>
      <dgm:spPr/>
    </dgm:pt>
  </dgm:ptLst>
  <dgm:cxnLst>
    <dgm:cxn modelId="{A2441507-A9B1-4C8E-9CA5-35792A88CC40}" type="presOf" srcId="{9A935FE2-C56F-4A84-AB59-EEAC52FCE13D}" destId="{3CD8725F-C282-4604-B350-0DDDFB7C2F0F}" srcOrd="0" destOrd="0" presId="urn:microsoft.com/office/officeart/2005/8/layout/radial6"/>
    <dgm:cxn modelId="{59C8E521-AB22-4066-83F6-72EA248491A2}" srcId="{E48E150D-1618-4461-B1F5-443527FC5678}" destId="{98CB84C3-BA20-460E-8E10-740700AF0817}" srcOrd="0" destOrd="0" parTransId="{99009D10-DDD2-44BC-AD04-EABCF2762D64}" sibTransId="{3219B4AE-6AAA-48B1-872A-CBAC4DE76DAD}"/>
    <dgm:cxn modelId="{341AF022-BFC9-48C0-BFC4-C810B1DBABDE}" type="presOf" srcId="{09AD0F20-BBD7-4827-837E-D6AD395115DA}" destId="{A3E60FF8-7B11-4471-8428-210B9CA369B2}" srcOrd="0" destOrd="0" presId="urn:microsoft.com/office/officeart/2005/8/layout/radial6"/>
    <dgm:cxn modelId="{51A25660-1F54-4BB3-96BA-A269B7C764E5}" type="presOf" srcId="{79A0DF7C-A5B3-462C-AE5B-D3AB2C0354CD}" destId="{2D292B4D-8E33-4160-B9BA-F03715091735}" srcOrd="0" destOrd="0" presId="urn:microsoft.com/office/officeart/2005/8/layout/radial6"/>
    <dgm:cxn modelId="{BBDF2A43-8B14-44C9-A363-0160548B4816}" type="presOf" srcId="{E1955539-B21D-47E9-A3A9-88B533DA3AB8}" destId="{DB805FEA-EA4A-4C0E-840F-03E5E32B3000}" srcOrd="0" destOrd="0" presId="urn:microsoft.com/office/officeart/2005/8/layout/radial6"/>
    <dgm:cxn modelId="{3E3BBA45-F815-407D-9A82-A2927FDADA16}" type="presOf" srcId="{98CB84C3-BA20-460E-8E10-740700AF0817}" destId="{4F273789-23CD-4878-B2CB-55D58EB0BB18}" srcOrd="0" destOrd="0" presId="urn:microsoft.com/office/officeart/2005/8/layout/radial6"/>
    <dgm:cxn modelId="{D26A2A78-104D-4236-B406-531694AEE576}" srcId="{98CB84C3-BA20-460E-8E10-740700AF0817}" destId="{6656CD53-4E4B-420E-931D-E0D9D0840A18}" srcOrd="0" destOrd="0" parTransId="{F61E518F-4F00-40FC-8C4A-DB9E5A86DBDB}" sibTransId="{E1955539-B21D-47E9-A3A9-88B533DA3AB8}"/>
    <dgm:cxn modelId="{7A74528E-676F-4013-B182-DD19FD065D97}" type="presOf" srcId="{9FCACF5E-D04B-46B8-928E-1E13FD5F1E07}" destId="{13E692E8-7447-4806-A61D-B277FD8777DD}" srcOrd="0" destOrd="0" presId="urn:microsoft.com/office/officeart/2005/8/layout/radial6"/>
    <dgm:cxn modelId="{71E2A59E-214B-46E3-8D9D-265645762696}" srcId="{98CB84C3-BA20-460E-8E10-740700AF0817}" destId="{79A0DF7C-A5B3-462C-AE5B-D3AB2C0354CD}" srcOrd="1" destOrd="0" parTransId="{18E45071-4D2D-4BC7-B0F9-F3F507F70E1E}" sibTransId="{9FCACF5E-D04B-46B8-928E-1E13FD5F1E07}"/>
    <dgm:cxn modelId="{AA1774A7-6D78-41D1-9725-7E0F205A6AC6}" type="presOf" srcId="{6656CD53-4E4B-420E-931D-E0D9D0840A18}" destId="{7FCDDF7E-02AD-46A0-97A4-93B6E77459A6}" srcOrd="0" destOrd="0" presId="urn:microsoft.com/office/officeart/2005/8/layout/radial6"/>
    <dgm:cxn modelId="{F9F528B3-13AE-4162-9BED-478BD152E10B}" type="presOf" srcId="{E48E150D-1618-4461-B1F5-443527FC5678}" destId="{598340FA-BB4C-450A-AA83-2A0530206CBC}" srcOrd="0" destOrd="0" presId="urn:microsoft.com/office/officeart/2005/8/layout/radial6"/>
    <dgm:cxn modelId="{DA9643C9-DE3F-45A0-8880-BBA01741153D}" srcId="{98CB84C3-BA20-460E-8E10-740700AF0817}" destId="{09AD0F20-BBD7-4827-837E-D6AD395115DA}" srcOrd="2" destOrd="0" parTransId="{42E4D753-753B-4498-A51D-60E4E585F502}" sibTransId="{9A935FE2-C56F-4A84-AB59-EEAC52FCE13D}"/>
    <dgm:cxn modelId="{710F5115-D58D-4983-8027-E99038FA835D}" type="presParOf" srcId="{598340FA-BB4C-450A-AA83-2A0530206CBC}" destId="{4F273789-23CD-4878-B2CB-55D58EB0BB18}" srcOrd="0" destOrd="0" presId="urn:microsoft.com/office/officeart/2005/8/layout/radial6"/>
    <dgm:cxn modelId="{ED873FF5-AEE5-4293-A5E0-1DAC9538EA97}" type="presParOf" srcId="{598340FA-BB4C-450A-AA83-2A0530206CBC}" destId="{7FCDDF7E-02AD-46A0-97A4-93B6E77459A6}" srcOrd="1" destOrd="0" presId="urn:microsoft.com/office/officeart/2005/8/layout/radial6"/>
    <dgm:cxn modelId="{168AC8AF-AE0F-43D7-AA64-29F711C21797}" type="presParOf" srcId="{598340FA-BB4C-450A-AA83-2A0530206CBC}" destId="{AE0ABC91-4BA1-42C1-AC0E-37B301351780}" srcOrd="2" destOrd="0" presId="urn:microsoft.com/office/officeart/2005/8/layout/radial6"/>
    <dgm:cxn modelId="{63A7DEA2-A16E-475D-B42B-2BC36986A6EC}" type="presParOf" srcId="{598340FA-BB4C-450A-AA83-2A0530206CBC}" destId="{DB805FEA-EA4A-4C0E-840F-03E5E32B3000}" srcOrd="3" destOrd="0" presId="urn:microsoft.com/office/officeart/2005/8/layout/radial6"/>
    <dgm:cxn modelId="{4D4325E3-5940-4CE3-BE01-FA031F3921A9}" type="presParOf" srcId="{598340FA-BB4C-450A-AA83-2A0530206CBC}" destId="{2D292B4D-8E33-4160-B9BA-F03715091735}" srcOrd="4" destOrd="0" presId="urn:microsoft.com/office/officeart/2005/8/layout/radial6"/>
    <dgm:cxn modelId="{5AFA92F3-B6EB-407B-8876-1448A81A645B}" type="presParOf" srcId="{598340FA-BB4C-450A-AA83-2A0530206CBC}" destId="{E608F262-6F77-459A-9576-641049194C9E}" srcOrd="5" destOrd="0" presId="urn:microsoft.com/office/officeart/2005/8/layout/radial6"/>
    <dgm:cxn modelId="{5138FF8A-E67A-4CE9-AC22-9B86E0339197}" type="presParOf" srcId="{598340FA-BB4C-450A-AA83-2A0530206CBC}" destId="{13E692E8-7447-4806-A61D-B277FD8777DD}" srcOrd="6" destOrd="0" presId="urn:microsoft.com/office/officeart/2005/8/layout/radial6"/>
    <dgm:cxn modelId="{D138F236-9628-43A8-A9B6-C45467EA1998}" type="presParOf" srcId="{598340FA-BB4C-450A-AA83-2A0530206CBC}" destId="{A3E60FF8-7B11-4471-8428-210B9CA369B2}" srcOrd="7" destOrd="0" presId="urn:microsoft.com/office/officeart/2005/8/layout/radial6"/>
    <dgm:cxn modelId="{F886A465-8257-4FDA-B48D-8D38A59893EA}" type="presParOf" srcId="{598340FA-BB4C-450A-AA83-2A0530206CBC}" destId="{564E336A-8A46-4AA7-B6A7-AC3179E2CEF4}" srcOrd="8" destOrd="0" presId="urn:microsoft.com/office/officeart/2005/8/layout/radial6"/>
    <dgm:cxn modelId="{3CA08C1E-6D0A-45A9-BBDB-D2233BB0E351}" type="presParOf" srcId="{598340FA-BB4C-450A-AA83-2A0530206CBC}" destId="{3CD8725F-C282-4604-B350-0DDDFB7C2F0F}"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8E1AF-646B-924B-8E6F-66DF5B293868}">
      <dsp:nvSpPr>
        <dsp:cNvPr id="0" name=""/>
        <dsp:cNvSpPr/>
      </dsp:nvSpPr>
      <dsp:spPr>
        <a:xfrm>
          <a:off x="-5427605" y="-831174"/>
          <a:ext cx="6463361" cy="6463361"/>
        </a:xfrm>
        <a:prstGeom prst="blockArc">
          <a:avLst>
            <a:gd name="adj1" fmla="val 18900000"/>
            <a:gd name="adj2" fmla="val 2700000"/>
            <a:gd name="adj3" fmla="val 334"/>
          </a:avLst>
        </a:prstGeom>
        <a:noFill/>
        <a:ln w="25400" cap="flat" cmpd="sng" algn="ctr">
          <a:solidFill>
            <a:schemeClr val="tx1">
              <a:lumMod val="40000"/>
              <a:lumOff val="60000"/>
            </a:schemeClr>
          </a:solidFill>
          <a:prstDash val="solid"/>
        </a:ln>
        <a:effectLst/>
      </dsp:spPr>
      <dsp:style>
        <a:lnRef idx="2">
          <a:scrgbClr r="0" g="0" b="0"/>
        </a:lnRef>
        <a:fillRef idx="0">
          <a:scrgbClr r="0" g="0" b="0"/>
        </a:fillRef>
        <a:effectRef idx="0">
          <a:scrgbClr r="0" g="0" b="0"/>
        </a:effectRef>
        <a:fontRef idx="minor"/>
      </dsp:style>
    </dsp:sp>
    <dsp:sp modelId="{748EF103-E6F7-4647-8054-DC8ED32D7CB0}">
      <dsp:nvSpPr>
        <dsp:cNvPr id="0" name=""/>
        <dsp:cNvSpPr/>
      </dsp:nvSpPr>
      <dsp:spPr>
        <a:xfrm>
          <a:off x="666380" y="356585"/>
          <a:ext cx="7353185" cy="1207233"/>
        </a:xfrm>
        <a:prstGeom prst="rect">
          <a:avLst/>
        </a:prstGeom>
        <a:solidFill>
          <a:srgbClr val="0076A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161" tIns="40640" rIns="40640" bIns="40640" numCol="1" spcCol="1270" anchor="ctr" anchorCtr="0">
          <a:noAutofit/>
        </a:bodyPr>
        <a:lstStyle/>
        <a:p>
          <a:pPr marL="87313" lvl="0" indent="0" algn="l" defTabSz="711200">
            <a:lnSpc>
              <a:spcPct val="120000"/>
            </a:lnSpc>
            <a:spcBef>
              <a:spcPct val="0"/>
            </a:spcBef>
            <a:spcAft>
              <a:spcPct val="35000"/>
            </a:spcAft>
            <a:buNone/>
          </a:pPr>
          <a:r>
            <a:rPr lang="en-GB" sz="1600" b="1" kern="1200" dirty="0"/>
            <a:t>Descriptive Writing tells the story often from one view point and normally in the sequence that it happened with no reflection on meaning or impact</a:t>
          </a:r>
          <a:endParaRPr lang="en-GB" sz="1600" b="1" kern="1200" dirty="0">
            <a:latin typeface="Arial" panose="020B0604020202020204" pitchFamily="34" charset="0"/>
            <a:cs typeface="Arial" panose="020B0604020202020204" pitchFamily="34" charset="0"/>
          </a:endParaRPr>
        </a:p>
      </dsp:txBody>
      <dsp:txXfrm>
        <a:off x="666380" y="356585"/>
        <a:ext cx="7353185" cy="1207233"/>
      </dsp:txXfrm>
    </dsp:sp>
    <dsp:sp modelId="{D253830F-BE3E-5C4F-9187-B8A9384CEF3A}">
      <dsp:nvSpPr>
        <dsp:cNvPr id="0" name=""/>
        <dsp:cNvSpPr/>
      </dsp:nvSpPr>
      <dsp:spPr>
        <a:xfrm>
          <a:off x="6" y="363502"/>
          <a:ext cx="1173859" cy="1173859"/>
        </a:xfrm>
        <a:prstGeom prst="ellipse">
          <a:avLst/>
        </a:prstGeom>
        <a:solidFill>
          <a:srgbClr val="0076A8"/>
        </a:solidFill>
        <a:ln w="38100" cap="flat" cmpd="sng" algn="ctr">
          <a:solidFill>
            <a:schemeClr val="bg1"/>
          </a:solidFill>
          <a:prstDash val="solid"/>
        </a:ln>
        <a:effectLst>
          <a:outerShdw blurRad="222250" dist="38100" dir="6120000" sx="87000" sy="87000" algn="tl" rotWithShape="0">
            <a:schemeClr val="bg2">
              <a:lumMod val="50000"/>
              <a:alpha val="43000"/>
            </a:schemeClr>
          </a:outerShdw>
        </a:effectLst>
      </dsp:spPr>
      <dsp:style>
        <a:lnRef idx="2">
          <a:scrgbClr r="0" g="0" b="0"/>
        </a:lnRef>
        <a:fillRef idx="1">
          <a:scrgbClr r="0" g="0" b="0"/>
        </a:fillRef>
        <a:effectRef idx="0">
          <a:scrgbClr r="0" g="0" b="0"/>
        </a:effectRef>
        <a:fontRef idx="minor"/>
      </dsp:style>
    </dsp:sp>
    <dsp:sp modelId="{C02FF326-CD8A-2A4D-85BF-EA7ED13C9A45}">
      <dsp:nvSpPr>
        <dsp:cNvPr id="0" name=""/>
        <dsp:cNvSpPr/>
      </dsp:nvSpPr>
      <dsp:spPr>
        <a:xfrm>
          <a:off x="1015414" y="1792659"/>
          <a:ext cx="7004151" cy="1215693"/>
        </a:xfrm>
        <a:prstGeom prst="rect">
          <a:avLst/>
        </a:prstGeom>
        <a:solidFill>
          <a:srgbClr val="9F1C6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161" tIns="40640" rIns="40640" bIns="40640" numCol="1" spcCol="1270" anchor="ctr" anchorCtr="0">
          <a:noAutofit/>
        </a:bodyPr>
        <a:lstStyle/>
        <a:p>
          <a:pPr marL="0" lvl="0" indent="0" algn="l" defTabSz="711200">
            <a:lnSpc>
              <a:spcPct val="100000"/>
            </a:lnSpc>
            <a:spcBef>
              <a:spcPct val="0"/>
            </a:spcBef>
            <a:spcAft>
              <a:spcPct val="35000"/>
            </a:spcAft>
            <a:buNone/>
            <a:tabLst/>
          </a:pPr>
          <a:r>
            <a:rPr lang="en-GB" sz="1600" b="1" kern="1200" dirty="0"/>
            <a:t>Descriptive Account with Some </a:t>
          </a:r>
          <a:r>
            <a:rPr lang="en-GB" sz="1600" b="1" kern="1200"/>
            <a:t>Reflection is </a:t>
          </a:r>
          <a:r>
            <a:rPr lang="en-GB" sz="1600" b="1" kern="1200" dirty="0"/>
            <a:t>still focused on telling the story but it  starts to include  the possibility of questions that could be asked</a:t>
          </a:r>
          <a:endParaRPr lang="en-GB" sz="1600" b="0" kern="1200" dirty="0">
            <a:latin typeface="Arial" panose="020B0604020202020204" pitchFamily="34" charset="0"/>
            <a:cs typeface="Arial" panose="020B0604020202020204" pitchFamily="34" charset="0"/>
          </a:endParaRPr>
        </a:p>
      </dsp:txBody>
      <dsp:txXfrm>
        <a:off x="1015414" y="1792659"/>
        <a:ext cx="7004151" cy="1215693"/>
      </dsp:txXfrm>
    </dsp:sp>
    <dsp:sp modelId="{A86E5C22-EC7A-8445-9283-BB7EA6107685}">
      <dsp:nvSpPr>
        <dsp:cNvPr id="0" name=""/>
        <dsp:cNvSpPr/>
      </dsp:nvSpPr>
      <dsp:spPr>
        <a:xfrm>
          <a:off x="415287" y="1800379"/>
          <a:ext cx="1200253" cy="1200253"/>
        </a:xfrm>
        <a:prstGeom prst="ellipse">
          <a:avLst/>
        </a:prstGeom>
        <a:solidFill>
          <a:srgbClr val="9F1C64"/>
        </a:solidFill>
        <a:ln w="38100" cap="flat" cmpd="sng" algn="ctr">
          <a:solidFill>
            <a:schemeClr val="bg1"/>
          </a:solidFill>
          <a:prstDash val="solid"/>
        </a:ln>
        <a:effectLst>
          <a:outerShdw blurRad="136525" dist="38100" dir="9180000" sx="96000" sy="96000" algn="tl" rotWithShape="0">
            <a:schemeClr val="tx1">
              <a:lumMod val="60000"/>
              <a:lumOff val="40000"/>
              <a:alpha val="43000"/>
            </a:schemeClr>
          </a:outerShdw>
        </a:effectLst>
      </dsp:spPr>
      <dsp:style>
        <a:lnRef idx="2">
          <a:scrgbClr r="0" g="0" b="0"/>
        </a:lnRef>
        <a:fillRef idx="1">
          <a:scrgbClr r="0" g="0" b="0"/>
        </a:fillRef>
        <a:effectRef idx="0">
          <a:scrgbClr r="0" g="0" b="0"/>
        </a:effectRef>
        <a:fontRef idx="minor"/>
      </dsp:style>
    </dsp:sp>
    <dsp:sp modelId="{A29F524E-628F-0B42-81A3-3F3F49302384}">
      <dsp:nvSpPr>
        <dsp:cNvPr id="0" name=""/>
        <dsp:cNvSpPr/>
      </dsp:nvSpPr>
      <dsp:spPr>
        <a:xfrm>
          <a:off x="666380" y="3218968"/>
          <a:ext cx="7353185" cy="1243683"/>
        </a:xfrm>
        <a:prstGeom prst="rect">
          <a:avLst/>
        </a:prstGeom>
        <a:solidFill>
          <a:srgbClr val="3B285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161" tIns="40640" rIns="40640" bIns="40640" numCol="1" spcCol="1270" anchor="ctr" anchorCtr="0">
          <a:noAutofit/>
        </a:bodyPr>
        <a:lstStyle/>
        <a:p>
          <a:pPr marL="0" lvl="0" indent="0" algn="l" defTabSz="711200">
            <a:lnSpc>
              <a:spcPct val="90000"/>
            </a:lnSpc>
            <a:spcBef>
              <a:spcPct val="0"/>
            </a:spcBef>
            <a:spcAft>
              <a:spcPts val="1788"/>
            </a:spcAft>
            <a:buNone/>
          </a:pPr>
          <a:r>
            <a:rPr lang="en-GB" sz="1600" b="1" kern="1200" dirty="0"/>
            <a:t>Reflective Writing includes the telling of the story but  external information, questioning of motives and clear reflection is included</a:t>
          </a:r>
        </a:p>
      </dsp:txBody>
      <dsp:txXfrm>
        <a:off x="666380" y="3218968"/>
        <a:ext cx="7353185" cy="1243683"/>
      </dsp:txXfrm>
    </dsp:sp>
    <dsp:sp modelId="{E5960F5C-0785-3D41-AD70-D0EEE753F196}">
      <dsp:nvSpPr>
        <dsp:cNvPr id="0" name=""/>
        <dsp:cNvSpPr/>
      </dsp:nvSpPr>
      <dsp:spPr>
        <a:xfrm>
          <a:off x="66253" y="3240683"/>
          <a:ext cx="1200253" cy="1200253"/>
        </a:xfrm>
        <a:prstGeom prst="ellipse">
          <a:avLst/>
        </a:prstGeom>
        <a:solidFill>
          <a:srgbClr val="3B285C"/>
        </a:solidFill>
        <a:ln w="38100" cap="flat" cmpd="sng" algn="ctr">
          <a:solidFill>
            <a:srgbClr val="FFFFFF"/>
          </a:solidFill>
          <a:prstDash val="solid"/>
        </a:ln>
        <a:effectLst>
          <a:outerShdw blurRad="165100" dist="38100" dir="8940000" algn="tl" rotWithShape="0">
            <a:schemeClr val="tx1">
              <a:lumMod val="60000"/>
              <a:lumOff val="40000"/>
              <a:alpha val="43000"/>
            </a:schemeClr>
          </a:outerShdw>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8725F-C282-4604-B350-0DDDFB7C2F0F}">
      <dsp:nvSpPr>
        <dsp:cNvPr id="0" name=""/>
        <dsp:cNvSpPr/>
      </dsp:nvSpPr>
      <dsp:spPr>
        <a:xfrm>
          <a:off x="473180" y="389861"/>
          <a:ext cx="2605542" cy="2605542"/>
        </a:xfrm>
        <a:prstGeom prst="blockArc">
          <a:avLst>
            <a:gd name="adj1" fmla="val 9000000"/>
            <a:gd name="adj2" fmla="val 16200000"/>
            <a:gd name="adj3" fmla="val 4643"/>
          </a:avLst>
        </a:prstGeom>
        <a:solidFill>
          <a:schemeClr val="accent1">
            <a:shade val="90000"/>
            <a:hueOff val="580772"/>
            <a:satOff val="-58656"/>
            <a:lumOff val="362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E692E8-7447-4806-A61D-B277FD8777DD}">
      <dsp:nvSpPr>
        <dsp:cNvPr id="0" name=""/>
        <dsp:cNvSpPr/>
      </dsp:nvSpPr>
      <dsp:spPr>
        <a:xfrm>
          <a:off x="473180" y="389861"/>
          <a:ext cx="2605542" cy="2605542"/>
        </a:xfrm>
        <a:prstGeom prst="blockArc">
          <a:avLst>
            <a:gd name="adj1" fmla="val 1800000"/>
            <a:gd name="adj2" fmla="val 9000000"/>
            <a:gd name="adj3" fmla="val 4643"/>
          </a:avLst>
        </a:prstGeom>
        <a:solidFill>
          <a:schemeClr val="accent1">
            <a:shade val="90000"/>
            <a:hueOff val="580772"/>
            <a:satOff val="-58656"/>
            <a:lumOff val="362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805FEA-EA4A-4C0E-840F-03E5E32B3000}">
      <dsp:nvSpPr>
        <dsp:cNvPr id="0" name=""/>
        <dsp:cNvSpPr/>
      </dsp:nvSpPr>
      <dsp:spPr>
        <a:xfrm>
          <a:off x="473180" y="389861"/>
          <a:ext cx="2605542" cy="2605542"/>
        </a:xfrm>
        <a:prstGeom prst="blockArc">
          <a:avLst>
            <a:gd name="adj1" fmla="val 16200000"/>
            <a:gd name="adj2" fmla="val 1800000"/>
            <a:gd name="adj3" fmla="val 4643"/>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273789-23CD-4878-B2CB-55D58EB0BB18}">
      <dsp:nvSpPr>
        <dsp:cNvPr id="0" name=""/>
        <dsp:cNvSpPr/>
      </dsp:nvSpPr>
      <dsp:spPr>
        <a:xfrm>
          <a:off x="1175874" y="1092555"/>
          <a:ext cx="1200154" cy="1200154"/>
        </a:xfrm>
        <a:prstGeom prst="ellipse">
          <a:avLst/>
        </a:prstGeom>
        <a:solidFill>
          <a:schemeClr val="accent1">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baseline="0" dirty="0"/>
            <a:t>Self-reflection</a:t>
          </a:r>
        </a:p>
      </dsp:txBody>
      <dsp:txXfrm>
        <a:off x="1351632" y="1268313"/>
        <a:ext cx="848638" cy="848638"/>
      </dsp:txXfrm>
    </dsp:sp>
    <dsp:sp modelId="{7FCDDF7E-02AD-46A0-97A4-93B6E77459A6}">
      <dsp:nvSpPr>
        <dsp:cNvPr id="0" name=""/>
        <dsp:cNvSpPr/>
      </dsp:nvSpPr>
      <dsp:spPr>
        <a:xfrm>
          <a:off x="1355897" y="51"/>
          <a:ext cx="840108" cy="840108"/>
        </a:xfrm>
        <a:prstGeom prst="ellips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Learning Journals</a:t>
          </a:r>
        </a:p>
      </dsp:txBody>
      <dsp:txXfrm>
        <a:off x="1478928" y="123082"/>
        <a:ext cx="594046" cy="594046"/>
      </dsp:txXfrm>
    </dsp:sp>
    <dsp:sp modelId="{2D292B4D-8E33-4160-B9BA-F03715091735}">
      <dsp:nvSpPr>
        <dsp:cNvPr id="0" name=""/>
        <dsp:cNvSpPr/>
      </dsp:nvSpPr>
      <dsp:spPr>
        <a:xfrm>
          <a:off x="2457938" y="1908842"/>
          <a:ext cx="840108" cy="840108"/>
        </a:xfrm>
        <a:prstGeom prst="ellipse">
          <a:avLst/>
        </a:prstGeom>
        <a:solidFill>
          <a:schemeClr val="accent1">
            <a:shade val="50000"/>
            <a:hueOff val="540137"/>
            <a:satOff val="-58420"/>
            <a:lumOff val="378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a:t>Peer Review</a:t>
          </a:r>
        </a:p>
      </dsp:txBody>
      <dsp:txXfrm>
        <a:off x="2580969" y="2031873"/>
        <a:ext cx="594046" cy="594046"/>
      </dsp:txXfrm>
    </dsp:sp>
    <dsp:sp modelId="{A3E60FF8-7B11-4471-8428-210B9CA369B2}">
      <dsp:nvSpPr>
        <dsp:cNvPr id="0" name=""/>
        <dsp:cNvSpPr/>
      </dsp:nvSpPr>
      <dsp:spPr>
        <a:xfrm>
          <a:off x="253856" y="1908842"/>
          <a:ext cx="840108" cy="840108"/>
        </a:xfrm>
        <a:prstGeom prst="ellipse">
          <a:avLst/>
        </a:prstGeom>
        <a:solidFill>
          <a:schemeClr val="accent1">
            <a:shade val="50000"/>
            <a:hueOff val="540137"/>
            <a:satOff val="-58420"/>
            <a:lumOff val="378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baseline="0"/>
            <a:t>Portfolios</a:t>
          </a:r>
        </a:p>
      </dsp:txBody>
      <dsp:txXfrm>
        <a:off x="376887" y="2031873"/>
        <a:ext cx="594046" cy="59404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8963283C-11E1-4A27-A850-D4339032CAAB}" type="datetimeFigureOut">
              <a:rPr lang="en-GB"/>
              <a:pPr>
                <a:defRPr/>
              </a:pPr>
              <a:t>15/12/2022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FD5582D2-CBA1-47AA-B736-9A8140220A7A}" type="slidenum">
              <a:rPr lang="en-GB"/>
              <a:pPr>
                <a:defRPr/>
              </a:pPr>
              <a:t>‹#›</a:t>
            </a:fld>
            <a:endParaRPr lang="en-GB"/>
          </a:p>
        </p:txBody>
      </p:sp>
    </p:spTree>
    <p:extLst>
      <p:ext uri="{BB962C8B-B14F-4D97-AF65-F5344CB8AC3E}">
        <p14:creationId xmlns:p14="http://schemas.microsoft.com/office/powerpoint/2010/main" val="2321209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A0CA80B-0681-46B7-8C72-CA74532970A4}" type="datetimeFigureOut">
              <a:rPr lang="en-US"/>
              <a:pPr>
                <a:defRPr/>
              </a:pPr>
              <a:t>12/15/2022</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F8FB18D-E99D-4D8B-A4EA-31267AF4FDF4}" type="slidenum">
              <a:rPr lang="en-GB"/>
              <a:pPr>
                <a:defRPr/>
              </a:pPr>
              <a:t>‹#›</a:t>
            </a:fld>
            <a:endParaRPr lang="en-GB"/>
          </a:p>
        </p:txBody>
      </p:sp>
    </p:spTree>
    <p:extLst>
      <p:ext uri="{BB962C8B-B14F-4D97-AF65-F5344CB8AC3E}">
        <p14:creationId xmlns:p14="http://schemas.microsoft.com/office/powerpoint/2010/main" val="1050719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open.ac.uk/choose/unison/develop/my-skills/self-reflection"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raeng.org.uk/publications/reports/thinking-like-an-engineer-implications-full-repor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Arial" pitchFamily="34" charset="0"/>
                <a:cs typeface="Arial" pitchFamily="34" charset="0"/>
              </a:rPr>
              <a:t>The</a:t>
            </a:r>
            <a:r>
              <a:rPr lang="en-GB" baseline="0" dirty="0">
                <a:latin typeface="Arial" pitchFamily="34" charset="0"/>
                <a:cs typeface="Arial" pitchFamily="34" charset="0"/>
              </a:rPr>
              <a:t> first bullet point is one way to define reflection and the second bullet point is one way to define critical self reflection. The learning journal has been identified as a mechanism to develop these.</a:t>
            </a:r>
          </a:p>
          <a:p>
            <a:pPr eaLnBrk="1" hangingPunct="1">
              <a:spcBef>
                <a:spcPct val="0"/>
              </a:spcBef>
            </a:pPr>
            <a:endParaRPr lang="en-GB" baseline="0" dirty="0"/>
          </a:p>
          <a:p>
            <a:pPr eaLnBrk="1" hangingPunct="1">
              <a:spcBef>
                <a:spcPct val="0"/>
              </a:spcBef>
            </a:pPr>
            <a:endParaRPr lang="en-GB"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FFE11C6A-ACA5-40B9-B6BF-12CD6D918821}" type="slidenum">
              <a:rPr lang="en-GB" smtClean="0">
                <a:latin typeface="Calibri" pitchFamily="34" charset="0"/>
              </a:rPr>
              <a:pPr eaLnBrk="1" fontAlgn="base" hangingPunct="1">
                <a:spcBef>
                  <a:spcPct val="0"/>
                </a:spcBef>
                <a:spcAft>
                  <a:spcPct val="0"/>
                </a:spcAft>
              </a:pPr>
              <a:t>2</a:t>
            </a:fld>
            <a:endParaRPr lang="en-GB">
              <a:latin typeface="Calibri" pitchFamily="34" charset="0"/>
            </a:endParaRPr>
          </a:p>
        </p:txBody>
      </p:sp>
    </p:spTree>
    <p:extLst>
      <p:ext uri="{BB962C8B-B14F-4D97-AF65-F5344CB8AC3E}">
        <p14:creationId xmlns:p14="http://schemas.microsoft.com/office/powerpoint/2010/main" val="2274836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F8FB18D-E99D-4D8B-A4EA-31267AF4FDF4}" type="slidenum">
              <a:rPr lang="en-GB" smtClean="0"/>
              <a:pPr>
                <a:defRPr/>
              </a:pPr>
              <a:t>11</a:t>
            </a:fld>
            <a:endParaRPr lang="en-GB"/>
          </a:p>
        </p:txBody>
      </p:sp>
    </p:spTree>
    <p:extLst>
      <p:ext uri="{BB962C8B-B14F-4D97-AF65-F5344CB8AC3E}">
        <p14:creationId xmlns:p14="http://schemas.microsoft.com/office/powerpoint/2010/main" val="663927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GB" dirty="0">
                <a:latin typeface="Arial" pitchFamily="34" charset="0"/>
                <a:cs typeface="Arial" pitchFamily="34" charset="0"/>
              </a:rPr>
              <a:t>This image has</a:t>
            </a:r>
            <a:r>
              <a:rPr lang="en-GB" baseline="0" dirty="0">
                <a:latin typeface="Arial" pitchFamily="34" charset="0"/>
                <a:cs typeface="Arial" pitchFamily="34" charset="0"/>
              </a:rPr>
              <a:t> a creative commons licence and is associated with the work of Charles H Cooley. It is important to get the students to gain some understanding of what reflection is and everyone knows that you can see a reflection of yourself in the mirror. This is an obvious starting point. The image of the looking glass self is a humorous way to introduce the basic idea of reflection being about what is seen in a mirror. H</a:t>
            </a:r>
            <a:r>
              <a:rPr lang="en-GB" dirty="0">
                <a:effectLst/>
                <a:latin typeface="Arial" pitchFamily="34" charset="0"/>
                <a:cs typeface="Arial" pitchFamily="34" charset="0"/>
              </a:rPr>
              <a:t>ow we see ourselves does not come from who we really are, but rather from how we </a:t>
            </a:r>
            <a:r>
              <a:rPr lang="en-GB" i="0" dirty="0">
                <a:effectLst/>
                <a:latin typeface="Arial" pitchFamily="34" charset="0"/>
                <a:cs typeface="Arial" pitchFamily="34" charset="0"/>
              </a:rPr>
              <a:t>believe </a:t>
            </a:r>
            <a:r>
              <a:rPr lang="en-GB" dirty="0">
                <a:effectLst/>
                <a:latin typeface="Arial" pitchFamily="34" charset="0"/>
                <a:cs typeface="Arial" pitchFamily="34" charset="0"/>
              </a:rPr>
              <a:t>others see us. The question then is how do the students see themselves as learners?</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4F8FB18D-E99D-4D8B-A4EA-31267AF4FDF4}" type="slidenum">
              <a:rPr lang="en-GB" smtClean="0"/>
              <a:pPr>
                <a:defRPr/>
              </a:pPr>
              <a:t>3</a:t>
            </a:fld>
            <a:endParaRPr lang="en-GB"/>
          </a:p>
        </p:txBody>
      </p:sp>
    </p:spTree>
    <p:extLst>
      <p:ext uri="{BB962C8B-B14F-4D97-AF65-F5344CB8AC3E}">
        <p14:creationId xmlns:p14="http://schemas.microsoft.com/office/powerpoint/2010/main" val="105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Arial" pitchFamily="34" charset="0"/>
                <a:cs typeface="Arial" pitchFamily="34" charset="0"/>
              </a:rPr>
              <a:t>These questions encourage students to pause and reflect on a real learning experience. </a:t>
            </a: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The questions are roughly based on the taxonomy of reflection model that was developed by Peter Pappas. This in turn is based on Bloom’s taxonomy</a:t>
            </a:r>
          </a:p>
          <a:p>
            <a:pPr eaLnBrk="1" hangingPunct="1">
              <a:spcBef>
                <a:spcPct val="0"/>
              </a:spcBef>
            </a:pPr>
            <a:endParaRPr lang="en-GB" dirty="0">
              <a:latin typeface="Arial" pitchFamily="34" charset="0"/>
              <a:cs typeface="Arial" pitchFamily="34" charset="0"/>
            </a:endParaRPr>
          </a:p>
          <a:p>
            <a:r>
              <a:rPr lang="en-GB" b="1" dirty="0">
                <a:latin typeface="Arial" pitchFamily="34" charset="0"/>
                <a:cs typeface="Arial" pitchFamily="34" charset="0"/>
              </a:rPr>
              <a:t>A Taxonomy of Lower to Higher Order Reflection</a:t>
            </a:r>
          </a:p>
          <a:p>
            <a:r>
              <a:rPr lang="en-GB" dirty="0">
                <a:latin typeface="Arial" pitchFamily="34" charset="0"/>
                <a:cs typeface="Arial" pitchFamily="34" charset="0"/>
              </a:rPr>
              <a:t>Assume an individual has just completed a task. What types of questions might they use to reflect on the experience? How might those questions parallel Bloom’s Taxonomy?</a:t>
            </a:r>
          </a:p>
          <a:p>
            <a:r>
              <a:rPr lang="en-GB" b="1" dirty="0">
                <a:latin typeface="Arial" pitchFamily="34" charset="0"/>
                <a:cs typeface="Arial" pitchFamily="34" charset="0"/>
              </a:rPr>
              <a:t>Bloom’s Remembering:</a:t>
            </a:r>
            <a:r>
              <a:rPr lang="en-GB" dirty="0">
                <a:latin typeface="Arial" pitchFamily="34" charset="0"/>
                <a:cs typeface="Arial" pitchFamily="34" charset="0"/>
              </a:rPr>
              <a:t> Retrieving, recognising, and recalling relevant knowledge from short- or long-term memory. </a:t>
            </a:r>
            <a:br>
              <a:rPr lang="en-GB" dirty="0">
                <a:latin typeface="Arial" pitchFamily="34" charset="0"/>
                <a:cs typeface="Arial" pitchFamily="34" charset="0"/>
              </a:rPr>
            </a:br>
            <a:r>
              <a:rPr lang="en-GB" b="1" dirty="0">
                <a:latin typeface="Arial" pitchFamily="34" charset="0"/>
                <a:cs typeface="Arial" pitchFamily="34" charset="0"/>
              </a:rPr>
              <a:t>Reflection:</a:t>
            </a:r>
            <a:r>
              <a:rPr lang="en-GB" dirty="0">
                <a:latin typeface="Arial" pitchFamily="34" charset="0"/>
                <a:cs typeface="Arial" pitchFamily="34" charset="0"/>
              </a:rPr>
              <a:t> What did I do?</a:t>
            </a:r>
          </a:p>
          <a:p>
            <a:r>
              <a:rPr lang="en-GB" b="1" dirty="0">
                <a:latin typeface="Arial" pitchFamily="34" charset="0"/>
                <a:cs typeface="Arial" pitchFamily="34" charset="0"/>
              </a:rPr>
              <a:t>Bloom’s Understanding: </a:t>
            </a:r>
            <a:r>
              <a:rPr lang="en-GB" dirty="0">
                <a:latin typeface="Arial" pitchFamily="34" charset="0"/>
                <a:cs typeface="Arial" pitchFamily="34" charset="0"/>
              </a:rPr>
              <a:t>Constructing meaning from oral, written, or graphic messages. </a:t>
            </a:r>
            <a:br>
              <a:rPr lang="en-GB" dirty="0">
                <a:latin typeface="Arial" pitchFamily="34" charset="0"/>
                <a:cs typeface="Arial" pitchFamily="34" charset="0"/>
              </a:rPr>
            </a:br>
            <a:r>
              <a:rPr lang="en-GB" b="1" dirty="0">
                <a:latin typeface="Arial" pitchFamily="34" charset="0"/>
                <a:cs typeface="Arial" pitchFamily="34" charset="0"/>
              </a:rPr>
              <a:t>Reflection:</a:t>
            </a:r>
            <a:r>
              <a:rPr lang="en-GB" dirty="0">
                <a:latin typeface="Arial" pitchFamily="34" charset="0"/>
                <a:cs typeface="Arial" pitchFamily="34" charset="0"/>
              </a:rPr>
              <a:t> What was important about what I did? Did I meet my goals?</a:t>
            </a:r>
          </a:p>
          <a:p>
            <a:r>
              <a:rPr lang="en-GB" b="1" dirty="0">
                <a:latin typeface="Arial" pitchFamily="34" charset="0"/>
                <a:cs typeface="Arial" pitchFamily="34" charset="0"/>
              </a:rPr>
              <a:t>Bloom’s Applying:</a:t>
            </a:r>
            <a:r>
              <a:rPr lang="en-GB" dirty="0">
                <a:latin typeface="Arial" pitchFamily="34" charset="0"/>
                <a:cs typeface="Arial" pitchFamily="34" charset="0"/>
              </a:rPr>
              <a:t> Carrying out or using a procedure through executing, or implementing. Extending the procedure to a new setting.</a:t>
            </a:r>
            <a:br>
              <a:rPr lang="en-GB" dirty="0">
                <a:latin typeface="Arial" pitchFamily="34" charset="0"/>
                <a:cs typeface="Arial" pitchFamily="34" charset="0"/>
              </a:rPr>
            </a:br>
            <a:r>
              <a:rPr lang="en-GB" b="1" dirty="0">
                <a:latin typeface="Arial" pitchFamily="34" charset="0"/>
                <a:cs typeface="Arial" pitchFamily="34" charset="0"/>
              </a:rPr>
              <a:t>Reflection:</a:t>
            </a:r>
            <a:r>
              <a:rPr lang="en-GB" dirty="0">
                <a:latin typeface="Arial" pitchFamily="34" charset="0"/>
                <a:cs typeface="Arial" pitchFamily="34" charset="0"/>
              </a:rPr>
              <a:t> When did I do this before? Where could I use this again?</a:t>
            </a:r>
          </a:p>
          <a:p>
            <a:r>
              <a:rPr lang="en-GB" b="1" dirty="0">
                <a:latin typeface="Arial" pitchFamily="34" charset="0"/>
                <a:cs typeface="Arial" pitchFamily="34" charset="0"/>
              </a:rPr>
              <a:t>Bloom’s Analysing:</a:t>
            </a:r>
            <a:r>
              <a:rPr lang="en-GB" dirty="0">
                <a:latin typeface="Arial" pitchFamily="34" charset="0"/>
                <a:cs typeface="Arial" pitchFamily="34" charset="0"/>
              </a:rPr>
              <a:t> Breaking material into constituent parts, determining how the parts relate to one another and to an overall structure or purpose.</a:t>
            </a:r>
            <a:br>
              <a:rPr lang="en-GB" dirty="0">
                <a:latin typeface="Arial" pitchFamily="34" charset="0"/>
                <a:cs typeface="Arial" pitchFamily="34" charset="0"/>
              </a:rPr>
            </a:br>
            <a:r>
              <a:rPr lang="en-GB" b="1" dirty="0">
                <a:latin typeface="Arial" pitchFamily="34" charset="0"/>
                <a:cs typeface="Arial" pitchFamily="34" charset="0"/>
              </a:rPr>
              <a:t>Reflection:</a:t>
            </a:r>
            <a:r>
              <a:rPr lang="en-GB" dirty="0">
                <a:latin typeface="Arial" pitchFamily="34" charset="0"/>
                <a:cs typeface="Arial" pitchFamily="34" charset="0"/>
              </a:rPr>
              <a:t> Do I see any patterns or relationships in what I did?</a:t>
            </a:r>
          </a:p>
          <a:p>
            <a:r>
              <a:rPr lang="en-GB" b="1" dirty="0">
                <a:latin typeface="Arial" pitchFamily="34" charset="0"/>
                <a:cs typeface="Arial" pitchFamily="34" charset="0"/>
              </a:rPr>
              <a:t>Bloom’s Evaluating:</a:t>
            </a:r>
            <a:r>
              <a:rPr lang="en-GB" dirty="0">
                <a:latin typeface="Arial" pitchFamily="34" charset="0"/>
                <a:cs typeface="Arial" pitchFamily="34" charset="0"/>
              </a:rPr>
              <a:t> Making judgments based on criteria and standards.</a:t>
            </a:r>
            <a:br>
              <a:rPr lang="en-GB" dirty="0">
                <a:latin typeface="Arial" pitchFamily="34" charset="0"/>
                <a:cs typeface="Arial" pitchFamily="34" charset="0"/>
              </a:rPr>
            </a:br>
            <a:r>
              <a:rPr lang="en-GB" b="1" dirty="0">
                <a:latin typeface="Arial" pitchFamily="34" charset="0"/>
                <a:cs typeface="Arial" pitchFamily="34" charset="0"/>
              </a:rPr>
              <a:t>Reflection</a:t>
            </a:r>
            <a:r>
              <a:rPr lang="en-GB" dirty="0">
                <a:latin typeface="Arial" pitchFamily="34" charset="0"/>
                <a:cs typeface="Arial" pitchFamily="34" charset="0"/>
              </a:rPr>
              <a:t>: How well did I do? What worked? What do I need to improve?</a:t>
            </a:r>
          </a:p>
          <a:p>
            <a:r>
              <a:rPr lang="en-GB" b="1" dirty="0">
                <a:latin typeface="Arial" pitchFamily="34" charset="0"/>
                <a:cs typeface="Arial" pitchFamily="34" charset="0"/>
              </a:rPr>
              <a:t>Bloom’s Creating:</a:t>
            </a:r>
            <a:r>
              <a:rPr lang="en-GB" dirty="0">
                <a:latin typeface="Arial" pitchFamily="34" charset="0"/>
                <a:cs typeface="Arial" pitchFamily="34" charset="0"/>
              </a:rPr>
              <a:t> Combining or reorganizing elements into a new pattern or structure.</a:t>
            </a:r>
            <a:br>
              <a:rPr lang="en-GB" dirty="0">
                <a:latin typeface="Arial" pitchFamily="34" charset="0"/>
                <a:cs typeface="Arial" pitchFamily="34" charset="0"/>
              </a:rPr>
            </a:br>
            <a:r>
              <a:rPr lang="en-GB" b="1" dirty="0">
                <a:latin typeface="Arial" pitchFamily="34" charset="0"/>
                <a:cs typeface="Arial" pitchFamily="34" charset="0"/>
              </a:rPr>
              <a:t>Reflection:</a:t>
            </a:r>
            <a:r>
              <a:rPr lang="en-GB" dirty="0">
                <a:latin typeface="Arial" pitchFamily="34" charset="0"/>
                <a:cs typeface="Arial" pitchFamily="34" charset="0"/>
              </a:rPr>
              <a:t> What should I do next? What’s my plan / design? </a:t>
            </a:r>
          </a:p>
          <a:p>
            <a:pPr eaLnBrk="1" hangingPunct="1">
              <a:spcBef>
                <a:spcPct val="0"/>
              </a:spcBef>
            </a:pPr>
            <a:endParaRPr lang="en-GB" dirty="0">
              <a:latin typeface="Arial" pitchFamily="34" charset="0"/>
              <a:cs typeface="Arial"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572DFEA5-5D70-483F-8E0C-9280FB85E267}" type="slidenum">
              <a:rPr lang="en-GB" smtClean="0">
                <a:latin typeface="Calibri" pitchFamily="34" charset="0"/>
              </a:rPr>
              <a:pPr eaLnBrk="1" fontAlgn="base" hangingPunct="1">
                <a:spcBef>
                  <a:spcPct val="0"/>
                </a:spcBef>
                <a:spcAft>
                  <a:spcPct val="0"/>
                </a:spcAft>
              </a:pPr>
              <a:t>4</a:t>
            </a:fld>
            <a:endParaRPr lang="en-GB">
              <a:latin typeface="Calibri" pitchFamily="34" charset="0"/>
            </a:endParaRPr>
          </a:p>
        </p:txBody>
      </p:sp>
    </p:spTree>
    <p:extLst>
      <p:ext uri="{BB962C8B-B14F-4D97-AF65-F5344CB8AC3E}">
        <p14:creationId xmlns:p14="http://schemas.microsoft.com/office/powerpoint/2010/main" val="58523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Arial" pitchFamily="34" charset="0"/>
                <a:cs typeface="Arial" pitchFamily="34" charset="0"/>
              </a:rPr>
              <a:t>These questions encourage students to pause and continue to reflect on a real learning experience. </a:t>
            </a: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The questions are roughly based on the taxonomy of reflection model that was developed by Peter Pappas. This in turn is based on Bloom’s taxonomy</a:t>
            </a: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The language used here is trying to get students to think about what they could have done better without using the terminology</a:t>
            </a:r>
            <a:r>
              <a:rPr lang="en-GB" baseline="0" dirty="0">
                <a:latin typeface="Arial" pitchFamily="34" charset="0"/>
                <a:cs typeface="Arial" pitchFamily="34" charset="0"/>
              </a:rPr>
              <a:t> of success and failure</a:t>
            </a:r>
            <a:r>
              <a:rPr lang="en-GB" dirty="0">
                <a:latin typeface="Arial" pitchFamily="34" charset="0"/>
                <a:cs typeface="Arial" pitchFamily="34" charset="0"/>
              </a:rPr>
              <a:t>. Students often know what they could have done and they have observed the learning behaviour of students who are achieving higher grades than them. Doing better may be defined for academics as gaining deeper</a:t>
            </a:r>
            <a:r>
              <a:rPr lang="en-GB" baseline="0" dirty="0">
                <a:latin typeface="Arial" pitchFamily="34" charset="0"/>
                <a:cs typeface="Arial" pitchFamily="34" charset="0"/>
              </a:rPr>
              <a:t> knowledge and understanding. For students this often means better marks.</a:t>
            </a:r>
            <a:endParaRPr lang="en-GB" dirty="0">
              <a:latin typeface="Arial" pitchFamily="34" charset="0"/>
              <a:cs typeface="Arial" pitchFamily="34" charset="0"/>
            </a:endParaRP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The barriers are what got in the way of the student learning. These may have been outside the students control, for example illness. They could however be related to </a:t>
            </a:r>
            <a:r>
              <a:rPr lang="en-GB" dirty="0" err="1">
                <a:latin typeface="Arial" pitchFamily="34" charset="0"/>
                <a:cs typeface="Arial" pitchFamily="34" charset="0"/>
              </a:rPr>
              <a:t>mindset</a:t>
            </a:r>
            <a:r>
              <a:rPr lang="en-GB" baseline="0" dirty="0">
                <a:latin typeface="Arial" pitchFamily="34" charset="0"/>
                <a:cs typeface="Arial" pitchFamily="34" charset="0"/>
              </a:rPr>
              <a:t> if a student has established learning behaviour, habits and patterns which are not resulting in high performance. If this were the case then this could become the response to Question 5.</a:t>
            </a:r>
          </a:p>
          <a:p>
            <a:pPr eaLnBrk="1" hangingPunct="1">
              <a:spcBef>
                <a:spcPct val="0"/>
              </a:spcBef>
            </a:pPr>
            <a:endParaRPr lang="en-GB" baseline="0" dirty="0">
              <a:latin typeface="Arial" pitchFamily="34" charset="0"/>
              <a:cs typeface="Arial" pitchFamily="34" charset="0"/>
            </a:endParaRPr>
          </a:p>
          <a:p>
            <a:pPr eaLnBrk="1" hangingPunct="1">
              <a:spcBef>
                <a:spcPct val="0"/>
              </a:spcBef>
            </a:pPr>
            <a:r>
              <a:rPr lang="en-GB" baseline="0" dirty="0">
                <a:latin typeface="Arial" pitchFamily="34" charset="0"/>
                <a:cs typeface="Arial" pitchFamily="34" charset="0"/>
              </a:rPr>
              <a:t>The answer to Question 6 should provide students with the start of a plan</a:t>
            </a:r>
            <a:endParaRPr lang="en-GB" dirty="0">
              <a:latin typeface="Arial" pitchFamily="34" charset="0"/>
              <a:cs typeface="Arial"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572DFEA5-5D70-483F-8E0C-9280FB85E267}" type="slidenum">
              <a:rPr lang="en-GB" smtClean="0">
                <a:latin typeface="Calibri" pitchFamily="34" charset="0"/>
              </a:rPr>
              <a:pPr eaLnBrk="1" fontAlgn="base" hangingPunct="1">
                <a:spcBef>
                  <a:spcPct val="0"/>
                </a:spcBef>
                <a:spcAft>
                  <a:spcPct val="0"/>
                </a:spcAft>
              </a:pPr>
              <a:t>5</a:t>
            </a:fld>
            <a:endParaRPr lang="en-GB">
              <a:latin typeface="Calibri" pitchFamily="34" charset="0"/>
            </a:endParaRPr>
          </a:p>
        </p:txBody>
      </p:sp>
    </p:spTree>
    <p:extLst>
      <p:ext uri="{BB962C8B-B14F-4D97-AF65-F5344CB8AC3E}">
        <p14:creationId xmlns:p14="http://schemas.microsoft.com/office/powerpoint/2010/main" val="265461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Arial" pitchFamily="34" charset="0"/>
                <a:cs typeface="Arial" pitchFamily="34" charset="0"/>
              </a:rPr>
              <a:t>We are moving through the work shop towards the idea of a learning journal. Before reaching this point, this slide identifies different levels of reflective writing</a:t>
            </a:r>
            <a:r>
              <a:rPr lang="en-GB" baseline="0" dirty="0">
                <a:latin typeface="Arial" pitchFamily="34" charset="0"/>
                <a:cs typeface="Arial" pitchFamily="34" charset="0"/>
              </a:rPr>
              <a:t> from the simple telling of a story through deeper levels of increasing reflection.</a:t>
            </a:r>
            <a:r>
              <a:rPr lang="en-GB" dirty="0">
                <a:latin typeface="Arial" pitchFamily="34" charset="0"/>
                <a:cs typeface="Arial" pitchFamily="34" charset="0"/>
              </a:rPr>
              <a:t> </a:t>
            </a: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The work is taken from the writings of Jenny Moon which were referenced in the Phase 1 report and for simplicity, only the first 3 of the 4 levels which she identified are included. A deeper level</a:t>
            </a:r>
            <a:r>
              <a:rPr lang="en-GB" baseline="0" dirty="0">
                <a:latin typeface="Arial" pitchFamily="34" charset="0"/>
                <a:cs typeface="Arial" pitchFamily="34" charset="0"/>
              </a:rPr>
              <a:t> of reflection can be offered to students if it is felt they are already able to differentiate between the four levels.</a:t>
            </a:r>
            <a:endParaRPr lang="en-GB" dirty="0">
              <a:latin typeface="Arial" pitchFamily="34" charset="0"/>
              <a:cs typeface="Arial" pitchFamily="34" charset="0"/>
            </a:endParaRPr>
          </a:p>
          <a:p>
            <a:pPr eaLnBrk="1" hangingPunct="1">
              <a:spcBef>
                <a:spcPct val="0"/>
              </a:spcBef>
            </a:pPr>
            <a:endParaRPr lang="en-GB" dirty="0"/>
          </a:p>
          <a:p>
            <a:pPr eaLnBrk="1" hangingPunct="1">
              <a:spcBef>
                <a:spcPct val="0"/>
              </a:spcBef>
            </a:pPr>
            <a:endParaRPr lang="en-GB"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CA304739-ACEC-4144-8007-831FF054AC2D}" type="slidenum">
              <a:rPr lang="en-GB" smtClean="0">
                <a:latin typeface="Calibri" pitchFamily="34" charset="0"/>
              </a:rPr>
              <a:pPr eaLnBrk="1" fontAlgn="base" hangingPunct="1">
                <a:spcBef>
                  <a:spcPct val="0"/>
                </a:spcBef>
                <a:spcAft>
                  <a:spcPct val="0"/>
                </a:spcAft>
              </a:pPr>
              <a:t>6</a:t>
            </a:fld>
            <a:endParaRPr lang="en-GB">
              <a:latin typeface="Calibri" pitchFamily="34" charset="0"/>
            </a:endParaRPr>
          </a:p>
        </p:txBody>
      </p:sp>
    </p:spTree>
    <p:extLst>
      <p:ext uri="{BB962C8B-B14F-4D97-AF65-F5344CB8AC3E}">
        <p14:creationId xmlns:p14="http://schemas.microsoft.com/office/powerpoint/2010/main" val="1775368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GB" dirty="0">
                <a:latin typeface="Arial"/>
                <a:cs typeface="Arial"/>
              </a:rPr>
              <a:t>The handout tell a story about</a:t>
            </a:r>
            <a:r>
              <a:rPr lang="en-GB" baseline="0" dirty="0">
                <a:latin typeface="Arial"/>
                <a:cs typeface="Arial"/>
              </a:rPr>
              <a:t> </a:t>
            </a:r>
            <a:r>
              <a:rPr lang="en-GB" dirty="0">
                <a:latin typeface="Arial"/>
                <a:cs typeface="Arial"/>
              </a:rPr>
              <a:t>an incident in the park taken from the work of Jenny</a:t>
            </a:r>
            <a:r>
              <a:rPr lang="en-GB" baseline="0" dirty="0">
                <a:latin typeface="Arial"/>
                <a:cs typeface="Arial"/>
              </a:rPr>
              <a:t> Moon. </a:t>
            </a:r>
            <a:r>
              <a:rPr lang="en-US" sz="1200" b="0" kern="1200" dirty="0">
                <a:solidFill>
                  <a:schemeClr val="tx1"/>
                </a:solidFill>
                <a:effectLst/>
                <a:latin typeface="Arial"/>
                <a:cs typeface="Arial"/>
              </a:rPr>
              <a:t>Moon, J (2004)</a:t>
            </a:r>
            <a:r>
              <a:rPr lang="en-US" dirty="0">
                <a:latin typeface="Arial"/>
                <a:cs typeface="Arial"/>
              </a:rPr>
              <a:t> </a:t>
            </a:r>
            <a:r>
              <a:rPr lang="en-US" sz="1200" b="0" kern="1200" dirty="0">
                <a:solidFill>
                  <a:schemeClr val="tx1"/>
                </a:solidFill>
                <a:effectLst/>
                <a:latin typeface="Arial"/>
                <a:cs typeface="Arial"/>
              </a:rPr>
              <a:t> A </a:t>
            </a:r>
            <a:r>
              <a:rPr lang="en-US" sz="1200" kern="1200" dirty="0">
                <a:solidFill>
                  <a:schemeClr val="tx1"/>
                </a:solidFill>
                <a:effectLst/>
                <a:latin typeface="Arial"/>
                <a:cs typeface="Arial"/>
              </a:rPr>
              <a:t>Handbook of Reflective and Experiential Learning, Routledge Falmer, London. </a:t>
            </a:r>
            <a:r>
              <a:rPr lang="en-GB" baseline="0" dirty="0">
                <a:latin typeface="Arial"/>
                <a:cs typeface="Arial"/>
              </a:rPr>
              <a:t>Jenny has provided the following </a:t>
            </a:r>
            <a:r>
              <a:rPr lang="en-GB" b="0" baseline="0" dirty="0">
                <a:latin typeface="Arial"/>
                <a:cs typeface="Arial"/>
              </a:rPr>
              <a:t>c</a:t>
            </a:r>
            <a:r>
              <a:rPr lang="en-GB" sz="1200" b="0" kern="1200" dirty="0">
                <a:solidFill>
                  <a:schemeClr val="tx1"/>
                </a:solidFill>
                <a:effectLst/>
                <a:latin typeface="Arial"/>
                <a:cs typeface="Arial"/>
              </a:rPr>
              <a:t>ommentary on the quality of reflection in The Park.</a:t>
            </a:r>
          </a:p>
          <a:p>
            <a:r>
              <a:rPr lang="en-GB" sz="1200" b="1" kern="1200" dirty="0">
                <a:solidFill>
                  <a:schemeClr val="tx1"/>
                </a:solidFill>
                <a:effectLst/>
                <a:latin typeface="Arial" pitchFamily="34" charset="0"/>
                <a:ea typeface="+mn-ea"/>
                <a:cs typeface="Arial" pitchFamily="34" charset="0"/>
              </a:rPr>
              <a:t> </a:t>
            </a:r>
            <a:endParaRPr lang="en-GB" sz="1200" kern="1200" dirty="0">
              <a:solidFill>
                <a:schemeClr val="tx1"/>
              </a:solidFill>
              <a:effectLst/>
              <a:latin typeface="Arial" pitchFamily="34" charset="0"/>
              <a:ea typeface="+mn-ea"/>
              <a:cs typeface="Arial" pitchFamily="34" charset="0"/>
            </a:endParaRPr>
          </a:p>
          <a:p>
            <a:r>
              <a:rPr lang="en-US" sz="1200" b="1" i="1" kern="1200" dirty="0">
                <a:solidFill>
                  <a:schemeClr val="tx1"/>
                </a:solidFill>
                <a:effectLst/>
                <a:latin typeface="Arial" pitchFamily="34" charset="0"/>
                <a:ea typeface="+mn-ea"/>
                <a:cs typeface="Arial" pitchFamily="34" charset="0"/>
              </a:rPr>
              <a:t>T</a:t>
            </a:r>
            <a:r>
              <a:rPr lang="en-GB" sz="1200" b="1" i="1" kern="1200" dirty="0">
                <a:solidFill>
                  <a:schemeClr val="tx1"/>
                </a:solidFill>
                <a:effectLst/>
                <a:latin typeface="Arial" pitchFamily="34" charset="0"/>
                <a:ea typeface="+mn-ea"/>
                <a:cs typeface="Arial" pitchFamily="34" charset="0"/>
              </a:rPr>
              <a:t>he Park (1)</a:t>
            </a:r>
            <a:r>
              <a:rPr lang="en-GB" sz="1200" i="1" kern="1200" dirty="0">
                <a:solidFill>
                  <a:schemeClr val="tx1"/>
                </a:solidFill>
                <a:effectLst/>
                <a:latin typeface="Arial" pitchFamily="34" charset="0"/>
                <a:ea typeface="+mn-ea"/>
                <a:cs typeface="Arial" pitchFamily="34" charset="0"/>
              </a:rPr>
              <a:t>This piece tells the story.  Sometimes it mentions past experiences, sometimes anticipates the future but all in the context of the account of the story.  There might be references to emotional state, but the role of the emotions on action is not explored. Ideas of others are mentioned but not elaborated or used to investigate the meaning of the events. The account is written only from one point of view – that of Annie. Generally ideas are presented in a sequence and are only linked by the story.  They are not all relevant or focused In fact – you could hardly deem this to be reflective at all.  It is very descriptive.  It could be a reasonably written account of an event that could serve as a basis on which reflection might start, though it hardly signals any material for reflection – other than the last few words</a:t>
            </a:r>
            <a:endParaRPr lang="en-GB" sz="1200" kern="1200" dirty="0">
              <a:solidFill>
                <a:schemeClr val="tx1"/>
              </a:solidFill>
              <a:effectLst/>
              <a:latin typeface="Arial" pitchFamily="34" charset="0"/>
              <a:ea typeface="+mn-ea"/>
              <a:cs typeface="Arial" pitchFamily="34" charset="0"/>
            </a:endParaRPr>
          </a:p>
          <a:p>
            <a:r>
              <a:rPr lang="en-GB" sz="1200" i="1" kern="1200" dirty="0">
                <a:solidFill>
                  <a:schemeClr val="tx1"/>
                </a:solidFill>
                <a:effectLst/>
                <a:latin typeface="Arial" pitchFamily="34" charset="0"/>
                <a:ea typeface="+mn-ea"/>
                <a:cs typeface="Arial" pitchFamily="34" charset="0"/>
              </a:rPr>
              <a:t> </a:t>
            </a:r>
            <a:endParaRPr lang="en-GB" sz="1200" kern="1200" dirty="0">
              <a:solidFill>
                <a:schemeClr val="tx1"/>
              </a:solidFill>
              <a:effectLst/>
              <a:latin typeface="Arial" pitchFamily="34" charset="0"/>
              <a:ea typeface="+mn-ea"/>
              <a:cs typeface="Arial" pitchFamily="34" charset="0"/>
            </a:endParaRPr>
          </a:p>
          <a:p>
            <a:r>
              <a:rPr lang="en-GB" sz="1200" b="1" i="1" kern="1200" dirty="0">
                <a:solidFill>
                  <a:schemeClr val="tx1"/>
                </a:solidFill>
                <a:effectLst/>
                <a:latin typeface="Arial" pitchFamily="34" charset="0"/>
                <a:ea typeface="+mn-ea"/>
                <a:cs typeface="Arial" pitchFamily="34" charset="0"/>
              </a:rPr>
              <a:t>The Park (2) </a:t>
            </a:r>
            <a:r>
              <a:rPr lang="en-GB" sz="1200" i="1" kern="1200" dirty="0">
                <a:solidFill>
                  <a:schemeClr val="tx1"/>
                </a:solidFill>
                <a:effectLst/>
                <a:latin typeface="Arial" pitchFamily="34" charset="0"/>
                <a:ea typeface="+mn-ea"/>
                <a:cs typeface="Arial" pitchFamily="34" charset="0"/>
              </a:rPr>
              <a:t>In this account there is a description of the same events.  There is very little addition of ideas from outside the event – reference to attitudes of others, comments. The account is more than a story though.  It is focused on the event as if there is a big question to be asked and answered. In the questioning there is recognition of the worth of exploring the motives for behaviour – but it does not go very far.  In other words, asking the questions makes it more than a descriptive account, but the lack of attempt to respond to the questions means that there is little actual analysis of the events. Annie is critical of her actions and in her questions, signals this.  The questioning of action does mean that Annie is standing back from the event to a small extent.  There is a sense that she recognises that this is a significant incident, with learning to be gained – but the reflection does not go sufficiently deep to enable the learning to begin to occur.</a:t>
            </a:r>
            <a:endParaRPr lang="en-GB" sz="1200" kern="1200" dirty="0">
              <a:solidFill>
                <a:schemeClr val="tx1"/>
              </a:solidFill>
              <a:effectLst/>
              <a:latin typeface="Arial" pitchFamily="34" charset="0"/>
              <a:ea typeface="+mn-ea"/>
              <a:cs typeface="Arial" pitchFamily="34" charset="0"/>
            </a:endParaRPr>
          </a:p>
          <a:p>
            <a:r>
              <a:rPr lang="en-GB" sz="1200" kern="1200" dirty="0">
                <a:solidFill>
                  <a:schemeClr val="tx1"/>
                </a:solidFill>
                <a:effectLst/>
                <a:latin typeface="Arial" pitchFamily="34" charset="0"/>
                <a:ea typeface="+mn-ea"/>
                <a:cs typeface="Arial" pitchFamily="34" charset="0"/>
              </a:rPr>
              <a:t> </a:t>
            </a:r>
          </a:p>
          <a:p>
            <a:r>
              <a:rPr lang="en-GB" sz="1200" b="1" i="1" kern="1200" dirty="0">
                <a:solidFill>
                  <a:schemeClr val="tx1"/>
                </a:solidFill>
                <a:effectLst/>
                <a:latin typeface="Arial" pitchFamily="34" charset="0"/>
                <a:ea typeface="+mn-ea"/>
                <a:cs typeface="Arial" pitchFamily="34" charset="0"/>
              </a:rPr>
              <a:t>The Park (3) </a:t>
            </a:r>
            <a:r>
              <a:rPr lang="en-GB" sz="1200" i="1" kern="1200" dirty="0">
                <a:solidFill>
                  <a:schemeClr val="tx1"/>
                </a:solidFill>
                <a:effectLst/>
                <a:latin typeface="Arial" pitchFamily="34" charset="0"/>
                <a:ea typeface="+mn-ea"/>
                <a:cs typeface="Arial" pitchFamily="34" charset="0"/>
              </a:rPr>
              <a:t>The description is succinct here – just sufficient to raise the issues.  Extraneous information is not added.  It is not a story.  The focus is on the attempt to reflect on the event and to learn from it.  There is more of a sense of Annie standing back from the event in order to reflect better on her actions and in order to be more effectively critical. There is more analysis of the situation and an evident understanding that it was not a simple situation – that there might be alternative explanations or actions that could be justified equally effectively. The description could be said to be slightly narrow (see The Park (4)) as Annie is not acknowledging that there might be other ways of perceiving the situation – other points of view.  She does not seem to be recognising that her reflection is affected by her frame of reference at the time or now.  It is possible, for example, that her experience with Charlie (last paragraph) – or her question about knowing the boy have influenced the manner in which she reacted.  It might not just be a matter of linking up other events, but of going beyond and checking out the possibility that her frame of reference might have been affected by the prior experiences.</a:t>
            </a:r>
            <a:endParaRPr lang="en-GB" sz="1200" kern="1200" dirty="0">
              <a:solidFill>
                <a:schemeClr val="tx1"/>
              </a:solidFill>
              <a:effectLst/>
              <a:latin typeface="Arial" pitchFamily="34" charset="0"/>
              <a:ea typeface="+mn-ea"/>
              <a:cs typeface="Arial" pitchFamily="34" charset="0"/>
            </a:endParaRPr>
          </a:p>
          <a:p>
            <a:r>
              <a:rPr lang="en-GB" sz="1200" b="1" i="1" kern="1200" dirty="0">
                <a:solidFill>
                  <a:schemeClr val="tx1"/>
                </a:solidFill>
                <a:effectLst/>
                <a:latin typeface="Arial" pitchFamily="34" charset="0"/>
                <a:ea typeface="+mn-ea"/>
                <a:cs typeface="Arial" pitchFamily="34" charset="0"/>
              </a:rPr>
              <a:t> </a:t>
            </a:r>
            <a:endParaRPr lang="en-GB" sz="1200" kern="1200" dirty="0">
              <a:solidFill>
                <a:schemeClr val="tx1"/>
              </a:solidFill>
              <a:effectLst/>
              <a:latin typeface="Arial" pitchFamily="34" charset="0"/>
              <a:ea typeface="+mn-ea"/>
              <a:cs typeface="Arial" pitchFamily="34" charset="0"/>
            </a:endParaRPr>
          </a:p>
          <a:p>
            <a:pPr eaLnBrk="1" hangingPunct="1">
              <a:spcBef>
                <a:spcPct val="0"/>
              </a:spcBef>
            </a:pPr>
            <a:endParaRPr lang="en-GB" dirty="0">
              <a:latin typeface="Arial" pitchFamily="34" charset="0"/>
              <a:cs typeface="Arial"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572DFEA5-5D70-483F-8E0C-9280FB85E267}" type="slidenum">
              <a:rPr lang="en-GB" smtClean="0">
                <a:latin typeface="Calibri" pitchFamily="34" charset="0"/>
              </a:rPr>
              <a:pPr eaLnBrk="1" fontAlgn="base" hangingPunct="1">
                <a:spcBef>
                  <a:spcPct val="0"/>
                </a:spcBef>
                <a:spcAft>
                  <a:spcPct val="0"/>
                </a:spcAft>
              </a:pPr>
              <a:t>7</a:t>
            </a:fld>
            <a:endParaRPr lang="en-GB">
              <a:latin typeface="Calibri" pitchFamily="34" charset="0"/>
            </a:endParaRPr>
          </a:p>
        </p:txBody>
      </p:sp>
    </p:spTree>
    <p:extLst>
      <p:ext uri="{BB962C8B-B14F-4D97-AF65-F5344CB8AC3E}">
        <p14:creationId xmlns:p14="http://schemas.microsoft.com/office/powerpoint/2010/main" val="2795949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Arial" pitchFamily="34" charset="0"/>
                <a:cs typeface="Arial" pitchFamily="34" charset="0"/>
              </a:rPr>
              <a:t>This slides attempts to explain the concept of self-reflection with reference to the</a:t>
            </a:r>
            <a:r>
              <a:rPr lang="en-GB" baseline="0" dirty="0">
                <a:latin typeface="Arial" pitchFamily="34" charset="0"/>
                <a:cs typeface="Arial" pitchFamily="34" charset="0"/>
              </a:rPr>
              <a:t> report on critical self reflection produced in Phase 1.</a:t>
            </a:r>
            <a:r>
              <a:rPr lang="en-GB" dirty="0">
                <a:latin typeface="Arial" pitchFamily="34" charset="0"/>
                <a:cs typeface="Arial" pitchFamily="34" charset="0"/>
              </a:rPr>
              <a:t> </a:t>
            </a: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Learning Journals, Peer</a:t>
            </a:r>
            <a:r>
              <a:rPr lang="en-GB" baseline="0" dirty="0">
                <a:latin typeface="Arial" pitchFamily="34" charset="0"/>
                <a:cs typeface="Arial" pitchFamily="34" charset="0"/>
              </a:rPr>
              <a:t> Reflection and Student Portfolios were the most commonly identified </a:t>
            </a:r>
            <a:r>
              <a:rPr lang="en-GB" sz="1200" b="0" i="0" u="none" strike="noStrike" kern="1200" baseline="0" dirty="0">
                <a:solidFill>
                  <a:schemeClr val="tx1"/>
                </a:solidFill>
                <a:latin typeface="Arial" pitchFamily="34" charset="0"/>
                <a:ea typeface="+mn-ea"/>
                <a:cs typeface="Arial" pitchFamily="34" charset="0"/>
              </a:rPr>
              <a:t>practical strategies to support the development of critical self reflection in the literature.</a:t>
            </a:r>
            <a:endParaRPr lang="en-GB" b="0" dirty="0">
              <a:latin typeface="Arial" pitchFamily="34" charset="0"/>
              <a:cs typeface="Arial" pitchFamily="34"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8C5F3A41-4BB5-45EA-9D80-7B3188A72787}" type="slidenum">
              <a:rPr lang="en-GB" smtClean="0">
                <a:latin typeface="Calibri" pitchFamily="34" charset="0"/>
              </a:rPr>
              <a:pPr eaLnBrk="1" fontAlgn="base" hangingPunct="1">
                <a:spcBef>
                  <a:spcPct val="0"/>
                </a:spcBef>
                <a:spcAft>
                  <a:spcPct val="0"/>
                </a:spcAft>
              </a:pPr>
              <a:t>8</a:t>
            </a:fld>
            <a:endParaRPr lang="en-GB">
              <a:latin typeface="Calibri" pitchFamily="34" charset="0"/>
            </a:endParaRPr>
          </a:p>
        </p:txBody>
      </p:sp>
    </p:spTree>
    <p:extLst>
      <p:ext uri="{BB962C8B-B14F-4D97-AF65-F5344CB8AC3E}">
        <p14:creationId xmlns:p14="http://schemas.microsoft.com/office/powerpoint/2010/main" val="3540214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Arial"/>
                <a:cs typeface="Arial"/>
              </a:rPr>
              <a:t>The pink boxes indicate strategies which, when used, can enhance a student’s self-reflection. The blue clouds are only suggested responses, as students should be encouraged to think about their own learning experience. The information in the blue cloud can be used to prompt the student in their responses, if needed. </a:t>
            </a:r>
            <a:endParaRPr lang="en-GB" dirty="0">
              <a:latin typeface="Arial" pitchFamily="34" charset="0"/>
              <a:cs typeface="Arial" pitchFamily="34" charset="0"/>
            </a:endParaRP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The easiest way to work with a student with these strategies is via template journal entry worksheets (two samples of these are available as a PDF). The first one is structured to prompt the student to answer a series of questions. It takes the students</a:t>
            </a:r>
            <a:r>
              <a:rPr lang="en-GB" baseline="0" dirty="0">
                <a:latin typeface="Arial" pitchFamily="34" charset="0"/>
                <a:cs typeface="Arial" pitchFamily="34" charset="0"/>
              </a:rPr>
              <a:t> through the process of reflecting on one of their own learning experiences.</a:t>
            </a:r>
            <a:r>
              <a:rPr lang="en-GB" dirty="0">
                <a:latin typeface="Arial" pitchFamily="34" charset="0"/>
                <a:cs typeface="Arial" pitchFamily="34" charset="0"/>
              </a:rPr>
              <a:t> </a:t>
            </a:r>
          </a:p>
          <a:p>
            <a:pPr eaLnBrk="1" hangingPunct="1">
              <a:spcBef>
                <a:spcPct val="0"/>
              </a:spcBef>
            </a:pPr>
            <a:endParaRPr lang="en-GB" dirty="0">
              <a:latin typeface="Arial" pitchFamily="34" charset="0"/>
              <a:cs typeface="Arial" pitchFamily="34" charset="0"/>
            </a:endParaRPr>
          </a:p>
          <a:p>
            <a:pPr eaLnBrk="1" hangingPunct="1">
              <a:spcBef>
                <a:spcPct val="0"/>
              </a:spcBef>
            </a:pPr>
            <a:r>
              <a:rPr lang="en-GB" dirty="0">
                <a:latin typeface="Arial" pitchFamily="34" charset="0"/>
                <a:cs typeface="Arial" pitchFamily="34" charset="0"/>
              </a:rPr>
              <a:t>Once the student has completed the structured template worksheet, they should be encouraged</a:t>
            </a:r>
            <a:r>
              <a:rPr lang="en-GB" baseline="0" dirty="0">
                <a:latin typeface="Arial" pitchFamily="34" charset="0"/>
                <a:cs typeface="Arial" pitchFamily="34" charset="0"/>
              </a:rPr>
              <a:t> to return to reflect a second time. The idea is to re visit their initial reflection rather than to revise it. When the student has a better understanding of how to complete a journal entry in a reflective way, they can then use the second journal entry template which is unstructured. This has the same questions but allows free text responses by the student.</a:t>
            </a:r>
          </a:p>
          <a:p>
            <a:pPr eaLnBrk="1" hangingPunct="1">
              <a:spcBef>
                <a:spcPct val="0"/>
              </a:spcBef>
            </a:pPr>
            <a:endParaRPr lang="en-GB" dirty="0">
              <a:latin typeface="Arial" pitchFamily="34" charset="0"/>
              <a:cs typeface="Arial" pitchFamily="34" charset="0"/>
            </a:endParaRPr>
          </a:p>
          <a:p>
            <a:r>
              <a:rPr lang="en-GB" dirty="0">
                <a:latin typeface="Arial" pitchFamily="34" charset="0"/>
                <a:cs typeface="Arial" pitchFamily="34" charset="0"/>
              </a:rPr>
              <a:t>The Phase</a:t>
            </a:r>
            <a:r>
              <a:rPr lang="en-GB" baseline="0" dirty="0">
                <a:latin typeface="Arial" pitchFamily="34" charset="0"/>
                <a:cs typeface="Arial" pitchFamily="34" charset="0"/>
              </a:rPr>
              <a:t> 1 report identifies challenges in promoting critical self reflection including an observation that there is a </a:t>
            </a:r>
            <a:r>
              <a:rPr lang="en-GB" sz="1200" b="0" i="0" u="none" strike="noStrike" kern="1200" baseline="0" dirty="0">
                <a:solidFill>
                  <a:schemeClr val="tx1"/>
                </a:solidFill>
                <a:latin typeface="Arial" pitchFamily="34" charset="0"/>
                <a:ea typeface="+mn-ea"/>
                <a:cs typeface="Arial" pitchFamily="34" charset="0"/>
              </a:rPr>
              <a:t>relative lack of research on the effectiveness of</a:t>
            </a:r>
          </a:p>
          <a:p>
            <a:r>
              <a:rPr lang="en-GB" sz="1200" b="0" i="0" u="none" strike="noStrike" kern="1200" baseline="0" dirty="0">
                <a:solidFill>
                  <a:schemeClr val="tx1"/>
                </a:solidFill>
                <a:latin typeface="Arial"/>
                <a:cs typeface="Arial"/>
              </a:rPr>
              <a:t>reflection</a:t>
            </a:r>
            <a:r>
              <a:rPr lang="en-GB" baseline="0" dirty="0">
                <a:latin typeface="Arial"/>
                <a:cs typeface="Arial"/>
              </a:rPr>
              <a:t>. </a:t>
            </a:r>
            <a:r>
              <a:rPr lang="en-GB" sz="1200" b="0" i="0" u="none" strike="noStrike" kern="1200" baseline="0" dirty="0">
                <a:solidFill>
                  <a:schemeClr val="tx1"/>
                </a:solidFill>
                <a:latin typeface="Arial"/>
                <a:cs typeface="Arial"/>
              </a:rPr>
              <a:t>Brockbank and McGill (2007) therefore argue that self-reflection on its own is not sufficient to promote critical reflective learning, as a radical shift in both teaching methods and teaching and learning relationships has to take place. Such learning needs to be promoted through a process of reflective dialogue between teachers and learners as well as between students themselves (Fisher 2003). This is because the process of critical self-reflection is closely linked with an individual's active engagement. In other words, if students treat reflective activities as extra work, it may be because they do not see its relevance to their learning or because they are not motivated. Academic staff, therefore, need to encourage and motivate students to get engaged with critical self-reflection. Otherwise, students will tend to comply with the minimum requirements without learning from the process itself (Mann et al 2009; Rogers 2001; Moon 2005).</a:t>
            </a:r>
            <a:endParaRPr lang="en-GB" dirty="0">
              <a:latin typeface="Arial"/>
              <a:cs typeface="Arial"/>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B182D893-4BE3-4A38-8D53-E162C5386400}" type="slidenum">
              <a:rPr lang="en-GB" smtClean="0">
                <a:latin typeface="Calibri" pitchFamily="34" charset="0"/>
              </a:rPr>
              <a:pPr eaLnBrk="1" fontAlgn="base" hangingPunct="1">
                <a:spcBef>
                  <a:spcPct val="0"/>
                </a:spcBef>
                <a:spcAft>
                  <a:spcPct val="0"/>
                </a:spcAft>
              </a:pPr>
              <a:t>9</a:t>
            </a:fld>
            <a:endParaRPr lang="en-GB">
              <a:latin typeface="Calibri" pitchFamily="34" charset="0"/>
            </a:endParaRPr>
          </a:p>
        </p:txBody>
      </p:sp>
    </p:spTree>
    <p:extLst>
      <p:ext uri="{BB962C8B-B14F-4D97-AF65-F5344CB8AC3E}">
        <p14:creationId xmlns:p14="http://schemas.microsoft.com/office/powerpoint/2010/main" val="86813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GB" dirty="0">
                <a:latin typeface="Arial" pitchFamily="34" charset="0"/>
                <a:cs typeface="Arial" pitchFamily="34" charset="0"/>
              </a:rPr>
              <a:t>The images of the structured PDFs can be used to explain to student how they can use these tools. The intention of this activity is that students will learn how to write a reflective journal entry and will then need less scaffolding</a:t>
            </a:r>
            <a:r>
              <a:rPr lang="en-GB" baseline="0" dirty="0">
                <a:latin typeface="Arial" pitchFamily="34" charset="0"/>
                <a:cs typeface="Arial" pitchFamily="34" charset="0"/>
              </a:rPr>
              <a:t> as they develop the skills. Eventually they should be able to use a blank page.</a:t>
            </a:r>
          </a:p>
          <a:p>
            <a:endParaRPr lang="en-GB" baseline="0" dirty="0">
              <a:latin typeface="Arial" pitchFamily="34" charset="0"/>
              <a:cs typeface="Arial" pitchFamily="34" charset="0"/>
            </a:endParaRPr>
          </a:p>
          <a:p>
            <a:r>
              <a:rPr lang="en-GB" sz="1200" b="1" i="1" kern="1200" dirty="0">
                <a:solidFill>
                  <a:schemeClr val="tx1"/>
                </a:solidFill>
                <a:effectLst/>
                <a:latin typeface="+mn-lt"/>
                <a:ea typeface="+mn-ea"/>
                <a:cs typeface="+mn-cs"/>
              </a:rPr>
              <a:t>Other Relevant Resources</a:t>
            </a:r>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‘Volunteer Recognition Award’ from UWS.  </a:t>
            </a:r>
          </a:p>
          <a:p>
            <a:r>
              <a:rPr lang="en-GB" sz="1200" u="sng" kern="1200" dirty="0">
                <a:solidFill>
                  <a:schemeClr val="tx1"/>
                </a:solidFill>
                <a:effectLst/>
                <a:latin typeface="+mn-lt"/>
                <a:ea typeface="+mn-ea"/>
                <a:cs typeface="+mn-cs"/>
                <a:hlinkClick r:id="rId3"/>
              </a:rPr>
              <a:t>www.open.ac.uk/choose/unison/develop/my-skills/self-reflection</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TED talks</a:t>
            </a:r>
          </a:p>
          <a:p>
            <a:r>
              <a:rPr lang="en-GB" sz="1200" kern="1200" dirty="0">
                <a:solidFill>
                  <a:schemeClr val="tx1"/>
                </a:solidFill>
                <a:effectLst/>
                <a:latin typeface="+mn-lt"/>
                <a:ea typeface="+mn-ea"/>
                <a:cs typeface="+mn-cs"/>
              </a:rPr>
              <a:t>RAE ‘Thinking like an engineer’ </a:t>
            </a:r>
            <a:r>
              <a:rPr lang="en-GB" sz="1200" u="sng" kern="1200" dirty="0">
                <a:solidFill>
                  <a:schemeClr val="tx1"/>
                </a:solidFill>
                <a:effectLst/>
                <a:latin typeface="+mn-lt"/>
                <a:ea typeface="+mn-ea"/>
                <a:cs typeface="+mn-cs"/>
                <a:hlinkClick r:id="rId4"/>
              </a:rPr>
              <a:t>http://www.raeng.org.uk/publications/reports/thinking-like-an-engineer-implications-full-report</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Mahara open source e-portfolio  https://mahara.org</a:t>
            </a:r>
          </a:p>
          <a:p>
            <a:r>
              <a:rPr lang="en-GB" sz="1200" kern="1200" dirty="0" err="1">
                <a:solidFill>
                  <a:schemeClr val="tx1"/>
                </a:solidFill>
                <a:effectLst/>
                <a:latin typeface="+mn-lt"/>
                <a:ea typeface="+mn-ea"/>
                <a:cs typeface="+mn-cs"/>
              </a:rPr>
              <a:t>PebblePad</a:t>
            </a:r>
            <a:r>
              <a:rPr lang="en-GB" sz="1200" kern="1200" dirty="0">
                <a:solidFill>
                  <a:schemeClr val="tx1"/>
                </a:solidFill>
                <a:effectLst/>
                <a:latin typeface="+mn-lt"/>
                <a:ea typeface="+mn-ea"/>
                <a:cs typeface="+mn-cs"/>
              </a:rPr>
              <a:t>  http://www.pebblepad.co</a:t>
            </a:r>
            <a:r>
              <a:rPr lang="en-GB" sz="1200" kern="1200">
                <a:solidFill>
                  <a:schemeClr val="tx1"/>
                </a:solidFill>
                <a:effectLst/>
                <a:latin typeface="+mn-lt"/>
                <a:ea typeface="+mn-ea"/>
                <a:cs typeface="+mn-cs"/>
              </a:rPr>
              <a:t>.uk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Kolb/Gibb learning cycles.</a:t>
            </a: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4F8FB18D-E99D-4D8B-A4EA-31267AF4FDF4}" type="slidenum">
              <a:rPr lang="en-GB" smtClean="0"/>
              <a:pPr>
                <a:defRPr/>
              </a:pPr>
              <a:t>10</a:t>
            </a:fld>
            <a:endParaRPr lang="en-GB"/>
          </a:p>
        </p:txBody>
      </p:sp>
    </p:spTree>
    <p:extLst>
      <p:ext uri="{BB962C8B-B14F-4D97-AF65-F5344CB8AC3E}">
        <p14:creationId xmlns:p14="http://schemas.microsoft.com/office/powerpoint/2010/main" val="2218246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auto">
          <a:xfrm>
            <a:off x="3263900" y="1823335"/>
            <a:ext cx="5664200" cy="1451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2"/>
          <p:cNvSpPr>
            <a:spLocks noGrp="1"/>
          </p:cNvSpPr>
          <p:nvPr>
            <p:ph type="body" sz="quarter" idx="14" hasCustomPrompt="1"/>
          </p:nvPr>
        </p:nvSpPr>
        <p:spPr>
          <a:xfrm>
            <a:off x="911424" y="4541488"/>
            <a:ext cx="10369152" cy="792088"/>
          </a:xfrm>
          <a:prstGeom prst="rect">
            <a:avLst/>
          </a:prstGeom>
        </p:spPr>
        <p:txBody>
          <a:bodyPr>
            <a:normAutofit/>
          </a:bodyPr>
          <a:lstStyle>
            <a:lvl1pPr marL="0" indent="0" algn="ctr">
              <a:buNone/>
              <a:defRPr sz="4400" b="1" i="0">
                <a:solidFill>
                  <a:srgbClr val="0076A8"/>
                </a:solidFill>
              </a:defRPr>
            </a:lvl1pPr>
          </a:lstStyle>
          <a:p>
            <a:r>
              <a:rPr lang="en-GB" dirty="0"/>
              <a:t>Click to add text</a:t>
            </a:r>
          </a:p>
        </p:txBody>
      </p:sp>
      <p:sp>
        <p:nvSpPr>
          <p:cNvPr id="8" name="Text Placeholder 2"/>
          <p:cNvSpPr>
            <a:spLocks noGrp="1"/>
          </p:cNvSpPr>
          <p:nvPr>
            <p:ph type="body" sz="quarter" idx="15" hasCustomPrompt="1"/>
          </p:nvPr>
        </p:nvSpPr>
        <p:spPr>
          <a:xfrm>
            <a:off x="911424" y="5445224"/>
            <a:ext cx="10369152" cy="792088"/>
          </a:xfrm>
          <a:prstGeom prst="rect">
            <a:avLst/>
          </a:prstGeom>
        </p:spPr>
        <p:txBody>
          <a:bodyPr>
            <a:normAutofit/>
          </a:bodyPr>
          <a:lstStyle>
            <a:lvl1pPr marL="0" indent="0" algn="ctr">
              <a:buNone/>
              <a:defRPr baseline="0">
                <a:solidFill>
                  <a:srgbClr val="9F1C64"/>
                </a:solidFill>
              </a:defRPr>
            </a:lvl1pPr>
          </a:lstStyle>
          <a:p>
            <a:r>
              <a:rPr lang="en-GB" dirty="0"/>
              <a:t>Click to add text</a:t>
            </a:r>
          </a:p>
        </p:txBody>
      </p:sp>
    </p:spTree>
    <p:extLst>
      <p:ext uri="{BB962C8B-B14F-4D97-AF65-F5344CB8AC3E}">
        <p14:creationId xmlns:p14="http://schemas.microsoft.com/office/powerpoint/2010/main" val="71921096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13" name="Picture Placeholder 12"/>
          <p:cNvSpPr>
            <a:spLocks noGrp="1"/>
          </p:cNvSpPr>
          <p:nvPr>
            <p:ph type="pic" sz="quarter" idx="17"/>
          </p:nvPr>
        </p:nvSpPr>
        <p:spPr>
          <a:xfrm>
            <a:off x="1007435" y="1556793"/>
            <a:ext cx="4992555" cy="4032821"/>
          </a:xfrm>
          <a:prstGeom prst="rect">
            <a:avLst/>
          </a:prstGeom>
        </p:spPr>
        <p:txBody>
          <a:bodyPr/>
          <a:lstStyle>
            <a:lvl1pPr>
              <a:buFontTx/>
              <a:buNone/>
              <a:defRPr/>
            </a:lvl1pPr>
          </a:lstStyle>
          <a:p>
            <a:pPr lvl="0"/>
            <a:r>
              <a:rPr lang="en-GB" noProof="0"/>
              <a:t>Drag picture to placeholder or click icon to add</a:t>
            </a:r>
          </a:p>
        </p:txBody>
      </p:sp>
      <p:sp>
        <p:nvSpPr>
          <p:cNvPr id="14" name="Text Placeholder 17"/>
          <p:cNvSpPr>
            <a:spLocks noGrp="1"/>
          </p:cNvSpPr>
          <p:nvPr>
            <p:ph type="body" sz="quarter" idx="19"/>
          </p:nvPr>
        </p:nvSpPr>
        <p:spPr>
          <a:xfrm>
            <a:off x="6096000" y="1556792"/>
            <a:ext cx="4992555" cy="4032448"/>
          </a:xfrm>
          <a:prstGeom prst="rect">
            <a:avLst/>
          </a:prstGeom>
        </p:spPr>
        <p:txBody>
          <a:bodyPr>
            <a:noAutofit/>
          </a:bodyPr>
          <a:lstStyle>
            <a:lvl1pPr marL="0" indent="0">
              <a:buNone/>
              <a:defRPr sz="3200" baseline="0"/>
            </a:lvl1pPr>
            <a:lvl2pPr indent="0">
              <a:buNone/>
              <a:defRPr sz="2400"/>
            </a:lvl2pPr>
            <a:lvl3pPr indent="0">
              <a:buNone/>
              <a:defRPr sz="2400"/>
            </a:lvl3pPr>
            <a:lvl4pPr indent="0">
              <a:buNone/>
              <a:defRPr sz="2400"/>
            </a:lvl4pPr>
            <a:lvl5pPr indent="0">
              <a:buNone/>
              <a:defRPr sz="2400"/>
            </a:lvl5pPr>
          </a:lstStyle>
          <a:p>
            <a:pPr lvl="0"/>
            <a:r>
              <a:rPr lang="en-US" dirty="0"/>
              <a:t>Click to edit Master text styles</a:t>
            </a:r>
          </a:p>
        </p:txBody>
      </p:sp>
      <p:sp>
        <p:nvSpPr>
          <p:cNvPr id="8" name="Text Placeholder 14"/>
          <p:cNvSpPr>
            <a:spLocks noGrp="1"/>
          </p:cNvSpPr>
          <p:nvPr>
            <p:ph type="body" sz="quarter" idx="14"/>
          </p:nvPr>
        </p:nvSpPr>
        <p:spPr>
          <a:xfrm>
            <a:off x="1007435" y="836712"/>
            <a:ext cx="10081120" cy="720080"/>
          </a:xfrm>
          <a:prstGeom prst="rect">
            <a:avLst/>
          </a:prstGeom>
        </p:spPr>
        <p:txBody>
          <a:bodyPr/>
          <a:lstStyle>
            <a:lvl1pPr marL="0" indent="0" algn="l">
              <a:buFontTx/>
              <a:buNone/>
              <a:defRPr sz="4000" baseline="0"/>
            </a:lvl1pPr>
            <a:lvl2pPr algn="l">
              <a:buFontTx/>
              <a:buNone/>
              <a:defRPr/>
            </a:lvl2pPr>
          </a:lstStyle>
          <a:p>
            <a:pPr lvl="0"/>
            <a:r>
              <a:rPr lang="en-US" dirty="0"/>
              <a:t>Click to edit Master text styles</a:t>
            </a:r>
          </a:p>
        </p:txBody>
      </p:sp>
    </p:spTree>
    <p:extLst>
      <p:ext uri="{BB962C8B-B14F-4D97-AF65-F5344CB8AC3E}">
        <p14:creationId xmlns:p14="http://schemas.microsoft.com/office/powerpoint/2010/main" val="1973689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15" name="Text Placeholder 14"/>
          <p:cNvSpPr>
            <a:spLocks noGrp="1"/>
          </p:cNvSpPr>
          <p:nvPr>
            <p:ph type="body" sz="quarter" idx="14"/>
          </p:nvPr>
        </p:nvSpPr>
        <p:spPr>
          <a:xfrm>
            <a:off x="1007435" y="836712"/>
            <a:ext cx="10081120" cy="720080"/>
          </a:xfrm>
          <a:prstGeom prst="rect">
            <a:avLst/>
          </a:prstGeom>
        </p:spPr>
        <p:txBody>
          <a:bodyPr/>
          <a:lstStyle>
            <a:lvl1pPr marL="0" indent="0" algn="l">
              <a:buFontTx/>
              <a:buNone/>
              <a:defRPr sz="4000" baseline="0"/>
            </a:lvl1pPr>
            <a:lvl2pPr algn="l">
              <a:buFontTx/>
              <a:buNone/>
              <a:defRPr/>
            </a:lvl2pPr>
          </a:lstStyle>
          <a:p>
            <a:pPr lvl="0"/>
            <a:r>
              <a:rPr lang="en-US" dirty="0"/>
              <a:t>Click to edit Master text styles</a:t>
            </a:r>
          </a:p>
        </p:txBody>
      </p:sp>
      <p:sp>
        <p:nvSpPr>
          <p:cNvPr id="18" name="Text Placeholder 17"/>
          <p:cNvSpPr>
            <a:spLocks noGrp="1"/>
          </p:cNvSpPr>
          <p:nvPr>
            <p:ph type="body" sz="quarter" idx="16"/>
          </p:nvPr>
        </p:nvSpPr>
        <p:spPr>
          <a:xfrm>
            <a:off x="1007435" y="5589241"/>
            <a:ext cx="4992555" cy="360065"/>
          </a:xfrm>
          <a:prstGeom prst="rect">
            <a:avLst/>
          </a:prstGeom>
        </p:spPr>
        <p:txBody>
          <a:bodyPr>
            <a:noAutofit/>
          </a:bodyPr>
          <a:lstStyle>
            <a:lvl1pPr marL="0" indent="0">
              <a:buNone/>
              <a:defRPr sz="1800" baseline="0"/>
            </a:lvl1pPr>
            <a:lvl2pPr indent="0">
              <a:buNone/>
              <a:defRPr sz="2400"/>
            </a:lvl2pPr>
            <a:lvl3pPr indent="0">
              <a:buNone/>
              <a:defRPr sz="2400"/>
            </a:lvl3pPr>
            <a:lvl4pPr indent="0">
              <a:buNone/>
              <a:defRPr sz="2400"/>
            </a:lvl4pPr>
            <a:lvl5pPr indent="0">
              <a:buNone/>
              <a:defRPr sz="2400"/>
            </a:lvl5pPr>
          </a:lstStyle>
          <a:p>
            <a:pPr lvl="0"/>
            <a:r>
              <a:rPr lang="en-US" dirty="0"/>
              <a:t>Click to edit Master text styles</a:t>
            </a:r>
          </a:p>
        </p:txBody>
      </p:sp>
      <p:sp>
        <p:nvSpPr>
          <p:cNvPr id="13" name="Picture Placeholder 12"/>
          <p:cNvSpPr>
            <a:spLocks noGrp="1"/>
          </p:cNvSpPr>
          <p:nvPr>
            <p:ph type="pic" sz="quarter" idx="17"/>
          </p:nvPr>
        </p:nvSpPr>
        <p:spPr>
          <a:xfrm>
            <a:off x="1007435" y="1628801"/>
            <a:ext cx="4992555" cy="3960813"/>
          </a:xfrm>
          <a:prstGeom prst="rect">
            <a:avLst/>
          </a:prstGeom>
        </p:spPr>
        <p:txBody>
          <a:bodyPr/>
          <a:lstStyle>
            <a:lvl1pPr>
              <a:buFontTx/>
              <a:buNone/>
              <a:defRPr/>
            </a:lvl1pPr>
          </a:lstStyle>
          <a:p>
            <a:pPr lvl="0"/>
            <a:r>
              <a:rPr lang="en-GB" noProof="0"/>
              <a:t>Drag picture to placeholder or click icon to add</a:t>
            </a:r>
          </a:p>
        </p:txBody>
      </p:sp>
      <p:sp>
        <p:nvSpPr>
          <p:cNvPr id="12" name="Picture Placeholder 12"/>
          <p:cNvSpPr>
            <a:spLocks noGrp="1"/>
          </p:cNvSpPr>
          <p:nvPr>
            <p:ph type="pic" sz="quarter" idx="18"/>
          </p:nvPr>
        </p:nvSpPr>
        <p:spPr>
          <a:xfrm>
            <a:off x="6096000" y="1628801"/>
            <a:ext cx="4992555" cy="3960813"/>
          </a:xfrm>
          <a:prstGeom prst="rect">
            <a:avLst/>
          </a:prstGeom>
        </p:spPr>
        <p:txBody>
          <a:bodyPr/>
          <a:lstStyle>
            <a:lvl1pPr>
              <a:buFontTx/>
              <a:buNone/>
              <a:defRPr/>
            </a:lvl1pPr>
          </a:lstStyle>
          <a:p>
            <a:pPr lvl="0"/>
            <a:r>
              <a:rPr lang="en-GB" noProof="0"/>
              <a:t>Drag picture to placeholder or click icon to add</a:t>
            </a:r>
          </a:p>
        </p:txBody>
      </p:sp>
      <p:sp>
        <p:nvSpPr>
          <p:cNvPr id="14" name="Text Placeholder 17"/>
          <p:cNvSpPr>
            <a:spLocks noGrp="1"/>
          </p:cNvSpPr>
          <p:nvPr>
            <p:ph type="body" sz="quarter" idx="19"/>
          </p:nvPr>
        </p:nvSpPr>
        <p:spPr>
          <a:xfrm>
            <a:off x="6096000" y="5589241"/>
            <a:ext cx="4992555" cy="360065"/>
          </a:xfrm>
          <a:prstGeom prst="rect">
            <a:avLst/>
          </a:prstGeom>
        </p:spPr>
        <p:txBody>
          <a:bodyPr>
            <a:noAutofit/>
          </a:bodyPr>
          <a:lstStyle>
            <a:lvl1pPr marL="0" indent="0">
              <a:buNone/>
              <a:defRPr sz="1800" baseline="0"/>
            </a:lvl1pPr>
            <a:lvl2pPr indent="0">
              <a:buNone/>
              <a:defRPr sz="2400"/>
            </a:lvl2pPr>
            <a:lvl3pPr indent="0">
              <a:buNone/>
              <a:defRPr sz="2400"/>
            </a:lvl3pPr>
            <a:lvl4pPr indent="0">
              <a:buNone/>
              <a:defRPr sz="2400"/>
            </a:lvl4pPr>
            <a:lvl5pPr indent="0">
              <a:buNone/>
              <a:defRPr sz="2400"/>
            </a:lvl5pPr>
          </a:lstStyle>
          <a:p>
            <a:pPr lvl="0"/>
            <a:r>
              <a:rPr lang="en-US" dirty="0"/>
              <a:t>Click to edit Master text styles</a:t>
            </a:r>
          </a:p>
        </p:txBody>
      </p:sp>
    </p:spTree>
    <p:extLst>
      <p:ext uri="{BB962C8B-B14F-4D97-AF65-F5344CB8AC3E}">
        <p14:creationId xmlns:p14="http://schemas.microsoft.com/office/powerpoint/2010/main" val="3943565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92000" cy="6858000"/>
          </a:xfrm>
          <a:prstGeom prst="rect">
            <a:avLst/>
          </a:prstGeom>
        </p:spPr>
        <p:txBody>
          <a:bodyPr/>
          <a:lstStyle>
            <a:lvl1pPr>
              <a:buFontTx/>
              <a:buNone/>
              <a:defRPr/>
            </a:lvl1pPr>
          </a:lstStyle>
          <a:p>
            <a:pPr lvl="0"/>
            <a:r>
              <a:rPr lang="en-GB" noProof="0"/>
              <a:t>Drag picture to placeholder or click icon to add</a:t>
            </a:r>
          </a:p>
        </p:txBody>
      </p:sp>
    </p:spTree>
    <p:extLst>
      <p:ext uri="{BB962C8B-B14F-4D97-AF65-F5344CB8AC3E}">
        <p14:creationId xmlns:p14="http://schemas.microsoft.com/office/powerpoint/2010/main" val="930498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Subtitle 2"/>
          <p:cNvSpPr txBox="1">
            <a:spLocks/>
          </p:cNvSpPr>
          <p:nvPr userDrawn="1"/>
        </p:nvSpPr>
        <p:spPr>
          <a:xfrm>
            <a:off x="1488018" y="3756026"/>
            <a:ext cx="10560049" cy="1800225"/>
          </a:xfrm>
          <a:prstGeom prst="rect">
            <a:avLst/>
          </a:prstGeom>
        </p:spPr>
        <p:txBody>
          <a:bodyPr>
            <a:normAutofit/>
          </a:bodyPr>
          <a:lstStyle>
            <a:lvl1pPr>
              <a:buNone/>
              <a:defRPr baseline="0"/>
            </a:lvl1pPr>
          </a:lstStyle>
          <a:p>
            <a:pPr fontAlgn="auto">
              <a:lnSpc>
                <a:spcPct val="120000"/>
              </a:lnSpc>
              <a:spcBef>
                <a:spcPts val="0"/>
              </a:spcBef>
              <a:spcAft>
                <a:spcPts val="0"/>
              </a:spcAft>
              <a:defRPr/>
            </a:pPr>
            <a:r>
              <a:rPr lang="en-GB" dirty="0" err="1">
                <a:latin typeface="+mn-lt"/>
                <a:cs typeface="+mn-cs"/>
              </a:rPr>
              <a:t>Enhancementthemes.ac.uk</a:t>
            </a:r>
            <a:endParaRPr lang="en-GB" dirty="0">
              <a:latin typeface="+mn-lt"/>
              <a:cs typeface="+mn-cs"/>
            </a:endParaRPr>
          </a:p>
          <a:p>
            <a:pPr fontAlgn="auto">
              <a:lnSpc>
                <a:spcPct val="120000"/>
              </a:lnSpc>
              <a:spcBef>
                <a:spcPts val="0"/>
              </a:spcBef>
              <a:spcAft>
                <a:spcPts val="0"/>
              </a:spcAft>
              <a:defRPr/>
            </a:pPr>
            <a:endParaRPr lang="en-GB" dirty="0">
              <a:latin typeface="+mn-lt"/>
              <a:cs typeface="+mn-cs"/>
            </a:endParaRPr>
          </a:p>
          <a:p>
            <a:pPr fontAlgn="auto">
              <a:lnSpc>
                <a:spcPct val="120000"/>
              </a:lnSpc>
              <a:spcBef>
                <a:spcPts val="0"/>
              </a:spcBef>
              <a:spcAft>
                <a:spcPts val="0"/>
              </a:spcAft>
              <a:defRPr/>
            </a:pPr>
            <a:r>
              <a:rPr lang="en-GB" dirty="0" err="1">
                <a:latin typeface="+mn-lt"/>
                <a:cs typeface="+mn-cs"/>
              </a:rPr>
              <a:t>enhancement@qaa.ac.uk</a:t>
            </a:r>
            <a:endParaRPr lang="en-GB" dirty="0">
              <a:latin typeface="+mn-lt"/>
              <a:cs typeface="+mn-cs"/>
            </a:endParaRPr>
          </a:p>
          <a:p>
            <a:pPr fontAlgn="auto">
              <a:lnSpc>
                <a:spcPct val="120000"/>
              </a:lnSpc>
              <a:spcBef>
                <a:spcPts val="0"/>
              </a:spcBef>
              <a:spcAft>
                <a:spcPts val="0"/>
              </a:spcAft>
              <a:defRPr/>
            </a:pPr>
            <a:endParaRPr lang="en-GB" dirty="0">
              <a:latin typeface="+mn-lt"/>
              <a:cs typeface="+mn-cs"/>
            </a:endParaRPr>
          </a:p>
          <a:p>
            <a:pPr fontAlgn="auto">
              <a:lnSpc>
                <a:spcPct val="120000"/>
              </a:lnSpc>
              <a:spcBef>
                <a:spcPts val="0"/>
              </a:spcBef>
              <a:spcAft>
                <a:spcPts val="0"/>
              </a:spcAft>
              <a:defRPr/>
            </a:pPr>
            <a:r>
              <a:rPr lang="en-GB" dirty="0">
                <a:latin typeface="+mn-lt"/>
                <a:cs typeface="+mn-cs"/>
              </a:rPr>
              <a:t>+44 (0) 141 572 3420</a:t>
            </a:r>
          </a:p>
        </p:txBody>
      </p:sp>
      <p:pic>
        <p:nvPicPr>
          <p:cNvPr id="3" name="Picture 12" descr="Call.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4417" y="5070476"/>
            <a:ext cx="700616"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Call.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4417" y="4386263"/>
            <a:ext cx="700616"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3" descr="Call.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4417" y="3702050"/>
            <a:ext cx="700616"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txBox="1">
            <a:spLocks/>
          </p:cNvSpPr>
          <p:nvPr userDrawn="1"/>
        </p:nvSpPr>
        <p:spPr>
          <a:xfrm>
            <a:off x="2349501" y="6157914"/>
            <a:ext cx="11137900" cy="554037"/>
          </a:xfrm>
          <a:prstGeom prst="rect">
            <a:avLst/>
          </a:prstGeom>
        </p:spPr>
        <p:txBody>
          <a:bodyPr>
            <a:normAutofit lnSpcReduction="10000"/>
          </a:bodyPr>
          <a:lstStyle>
            <a:lvl1pPr>
              <a:buNone/>
              <a:defRPr baseline="0"/>
            </a:lvl1pPr>
          </a:lstStyle>
          <a:p>
            <a:pPr fontAlgn="auto">
              <a:spcBef>
                <a:spcPts val="0"/>
              </a:spcBef>
              <a:spcAft>
                <a:spcPts val="0"/>
              </a:spcAft>
              <a:defRPr/>
            </a:pPr>
            <a:r>
              <a:rPr lang="en-GB" sz="2000" baseline="30000" dirty="0">
                <a:latin typeface="+mn-lt"/>
                <a:cs typeface="+mn-cs"/>
              </a:rPr>
              <a:t>© The Quality Assurance Agency for Higher Education 2019 </a:t>
            </a:r>
          </a:p>
          <a:p>
            <a:pPr fontAlgn="auto">
              <a:spcBef>
                <a:spcPts val="0"/>
              </a:spcBef>
              <a:spcAft>
                <a:spcPts val="0"/>
              </a:spcAft>
              <a:defRPr/>
            </a:pPr>
            <a:r>
              <a:rPr lang="en-GB" sz="2000" baseline="30000" dirty="0">
                <a:latin typeface="+mn-lt"/>
                <a:cs typeface="+mn-cs"/>
              </a:rPr>
              <a:t>Registered charity numbers 1062746 and SC037786</a:t>
            </a:r>
            <a:endParaRPr lang="en-GB" sz="2000" dirty="0">
              <a:latin typeface="+mn-lt"/>
              <a:cs typeface="Arial" pitchFamily="34" charset="0"/>
            </a:endParaRPr>
          </a:p>
        </p:txBody>
      </p:sp>
      <p:pic>
        <p:nvPicPr>
          <p:cNvPr id="7" name="Picture 8"/>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4417" y="6157914"/>
            <a:ext cx="134408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68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9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alternativ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auto">
          <a:xfrm>
            <a:off x="271992" y="5926138"/>
            <a:ext cx="102446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Placeholder 18"/>
          <p:cNvSpPr>
            <a:spLocks noGrp="1"/>
          </p:cNvSpPr>
          <p:nvPr>
            <p:ph type="body" sz="quarter" idx="13"/>
          </p:nvPr>
        </p:nvSpPr>
        <p:spPr>
          <a:xfrm>
            <a:off x="1005418" y="848074"/>
            <a:ext cx="10369813" cy="1584523"/>
          </a:xfrm>
          <a:prstGeom prst="rect">
            <a:avLst/>
          </a:prstGeom>
        </p:spPr>
        <p:txBody>
          <a:bodyPr>
            <a:normAutofit/>
          </a:bodyPr>
          <a:lstStyle>
            <a:lvl1pPr marL="0" indent="0">
              <a:buFontTx/>
              <a:buNone/>
              <a:defRPr sz="4000" baseline="0"/>
            </a:lvl1pPr>
          </a:lstStyle>
          <a:p>
            <a:pPr lvl="0"/>
            <a:r>
              <a:rPr lang="en-US" dirty="0"/>
              <a:t>Click to edit Master text styles</a:t>
            </a:r>
          </a:p>
        </p:txBody>
      </p:sp>
      <p:sp>
        <p:nvSpPr>
          <p:cNvPr id="20" name="Text Placeholder 18"/>
          <p:cNvSpPr>
            <a:spLocks noGrp="1"/>
          </p:cNvSpPr>
          <p:nvPr>
            <p:ph type="body" sz="quarter" idx="14"/>
          </p:nvPr>
        </p:nvSpPr>
        <p:spPr>
          <a:xfrm>
            <a:off x="1005417" y="2492896"/>
            <a:ext cx="10369152" cy="792088"/>
          </a:xfrm>
          <a:prstGeom prst="rect">
            <a:avLst/>
          </a:prstGeom>
        </p:spPr>
        <p:txBody>
          <a:bodyPr>
            <a:normAutofit/>
          </a:bodyPr>
          <a:lstStyle>
            <a:lvl1pPr marL="0" indent="0">
              <a:buFontTx/>
              <a:buNone/>
              <a:defRPr sz="3200" baseline="0">
                <a:solidFill>
                  <a:srgbClr val="0076A8"/>
                </a:solidFill>
              </a:defRPr>
            </a:lvl1pPr>
          </a:lstStyle>
          <a:p>
            <a:pPr lvl="0"/>
            <a:r>
              <a:rPr lang="en-US" dirty="0"/>
              <a:t>Click to edit Master text styles</a:t>
            </a:r>
          </a:p>
        </p:txBody>
      </p:sp>
    </p:spTree>
    <p:extLst>
      <p:ext uri="{BB962C8B-B14F-4D97-AF65-F5344CB8AC3E}">
        <p14:creationId xmlns:p14="http://schemas.microsoft.com/office/powerpoint/2010/main" val="34678662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tement text">
    <p:spTree>
      <p:nvGrpSpPr>
        <p:cNvPr id="1" name=""/>
        <p:cNvGrpSpPr/>
        <p:nvPr/>
      </p:nvGrpSpPr>
      <p:grpSpPr>
        <a:xfrm>
          <a:off x="0" y="0"/>
          <a:ext cx="0" cy="0"/>
          <a:chOff x="0" y="0"/>
          <a:chExt cx="0" cy="0"/>
        </a:xfrm>
      </p:grpSpPr>
      <p:sp>
        <p:nvSpPr>
          <p:cNvPr id="19" name="Text Placeholder 18"/>
          <p:cNvSpPr>
            <a:spLocks noGrp="1"/>
          </p:cNvSpPr>
          <p:nvPr>
            <p:ph type="body" sz="quarter" idx="13"/>
          </p:nvPr>
        </p:nvSpPr>
        <p:spPr>
          <a:xfrm>
            <a:off x="1014447" y="836614"/>
            <a:ext cx="10369813" cy="3528739"/>
          </a:xfrm>
          <a:prstGeom prst="rect">
            <a:avLst/>
          </a:prstGeom>
        </p:spPr>
        <p:txBody>
          <a:bodyPr>
            <a:normAutofit/>
          </a:bodyPr>
          <a:lstStyle>
            <a:lvl1pPr marL="0" indent="0">
              <a:buFontTx/>
              <a:buNone/>
              <a:defRPr sz="4000" baseline="0"/>
            </a:lvl1pPr>
          </a:lstStyle>
          <a:p>
            <a:pPr lvl="0"/>
            <a:r>
              <a:rPr lang="en-US" dirty="0"/>
              <a:t>Click to edit Master text styles</a:t>
            </a:r>
          </a:p>
        </p:txBody>
      </p:sp>
    </p:spTree>
    <p:extLst>
      <p:ext uri="{BB962C8B-B14F-4D97-AF65-F5344CB8AC3E}">
        <p14:creationId xmlns:p14="http://schemas.microsoft.com/office/powerpoint/2010/main" val="83955220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3" name="Text Placeholder 12"/>
          <p:cNvSpPr>
            <a:spLocks noGrp="1"/>
          </p:cNvSpPr>
          <p:nvPr>
            <p:ph type="body" sz="quarter" idx="13"/>
          </p:nvPr>
        </p:nvSpPr>
        <p:spPr>
          <a:xfrm>
            <a:off x="1007435" y="1556793"/>
            <a:ext cx="10081684" cy="576287"/>
          </a:xfrm>
          <a:prstGeom prst="rect">
            <a:avLst/>
          </a:prstGeom>
        </p:spPr>
        <p:txBody>
          <a:bodyPr/>
          <a:lstStyle>
            <a:lvl1pPr marL="0">
              <a:buFontTx/>
              <a:buNone/>
              <a:defRPr sz="3200">
                <a:solidFill>
                  <a:srgbClr val="0076A8"/>
                </a:solidFill>
              </a:defRPr>
            </a:lvl1pPr>
            <a:lvl2pPr>
              <a:buFontTx/>
              <a:buNone/>
              <a:defRPr sz="2400"/>
            </a:lvl2pPr>
          </a:lstStyle>
          <a:p>
            <a:pPr lvl="0"/>
            <a:r>
              <a:rPr lang="en-US" dirty="0"/>
              <a:t>Click to edit Master text styles</a:t>
            </a:r>
          </a:p>
        </p:txBody>
      </p:sp>
      <p:sp>
        <p:nvSpPr>
          <p:cNvPr id="15" name="Text Placeholder 14"/>
          <p:cNvSpPr>
            <a:spLocks noGrp="1"/>
          </p:cNvSpPr>
          <p:nvPr>
            <p:ph type="body" sz="quarter" idx="14"/>
          </p:nvPr>
        </p:nvSpPr>
        <p:spPr>
          <a:xfrm>
            <a:off x="1007435" y="836712"/>
            <a:ext cx="10081120" cy="647700"/>
          </a:xfrm>
          <a:prstGeom prst="rect">
            <a:avLst/>
          </a:prstGeom>
        </p:spPr>
        <p:txBody>
          <a:bodyPr/>
          <a:lstStyle>
            <a:lvl1pPr marL="0">
              <a:buFontTx/>
              <a:buNone/>
              <a:defRPr sz="4000"/>
            </a:lvl1pPr>
          </a:lstStyle>
          <a:p>
            <a:pPr lvl="0"/>
            <a:r>
              <a:rPr lang="en-US" dirty="0"/>
              <a:t>Click to edit Master text styles</a:t>
            </a:r>
          </a:p>
        </p:txBody>
      </p:sp>
      <p:sp>
        <p:nvSpPr>
          <p:cNvPr id="17" name="Text Placeholder 16"/>
          <p:cNvSpPr>
            <a:spLocks noGrp="1"/>
          </p:cNvSpPr>
          <p:nvPr>
            <p:ph type="body" sz="quarter" idx="15"/>
          </p:nvPr>
        </p:nvSpPr>
        <p:spPr>
          <a:xfrm>
            <a:off x="1007435" y="2132856"/>
            <a:ext cx="10079567" cy="3600450"/>
          </a:xfrm>
          <a:prstGeom prst="rect">
            <a:avLst/>
          </a:prstGeom>
        </p:spPr>
        <p:txBody>
          <a:bodyPr/>
          <a:lstStyle>
            <a:lvl1pPr marL="0" indent="0">
              <a:buFontTx/>
              <a:buNone/>
              <a:defRPr sz="2400"/>
            </a:lvl1pPr>
            <a:lvl2pPr>
              <a:buFontTx/>
              <a:buNone/>
              <a:defRPr/>
            </a:lvl2pPr>
            <a:lvl3pPr>
              <a:buFontTx/>
              <a:buNone/>
              <a:defRPr/>
            </a:lvl3pPr>
            <a:lvl4pPr>
              <a:buFontTx/>
              <a:buNone/>
              <a:defRPr/>
            </a:lvl4pPr>
            <a:lvl5pPr>
              <a:buFontTx/>
              <a:buNone/>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1861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 text">
    <p:spTree>
      <p:nvGrpSpPr>
        <p:cNvPr id="1" name=""/>
        <p:cNvGrpSpPr/>
        <p:nvPr/>
      </p:nvGrpSpPr>
      <p:grpSpPr>
        <a:xfrm>
          <a:off x="0" y="0"/>
          <a:ext cx="0" cy="0"/>
          <a:chOff x="0" y="0"/>
          <a:chExt cx="0" cy="0"/>
        </a:xfrm>
      </p:grpSpPr>
      <p:sp>
        <p:nvSpPr>
          <p:cNvPr id="15" name="Text Placeholder 14"/>
          <p:cNvSpPr>
            <a:spLocks noGrp="1"/>
          </p:cNvSpPr>
          <p:nvPr>
            <p:ph type="body" sz="quarter" idx="14"/>
          </p:nvPr>
        </p:nvSpPr>
        <p:spPr>
          <a:xfrm>
            <a:off x="1007435" y="836712"/>
            <a:ext cx="10177131" cy="647700"/>
          </a:xfrm>
          <a:prstGeom prst="rect">
            <a:avLst/>
          </a:prstGeom>
        </p:spPr>
        <p:txBody>
          <a:bodyPr/>
          <a:lstStyle>
            <a:lvl1pPr marL="0">
              <a:buFontTx/>
              <a:buNone/>
              <a:defRPr sz="4000"/>
            </a:lvl1pPr>
          </a:lstStyle>
          <a:p>
            <a:pPr lvl="0"/>
            <a:r>
              <a:rPr lang="en-US" dirty="0"/>
              <a:t>Click to edit Master text styles</a:t>
            </a:r>
          </a:p>
        </p:txBody>
      </p:sp>
      <p:sp>
        <p:nvSpPr>
          <p:cNvPr id="17" name="Text Placeholder 16"/>
          <p:cNvSpPr>
            <a:spLocks noGrp="1"/>
          </p:cNvSpPr>
          <p:nvPr>
            <p:ph type="body" sz="quarter" idx="15"/>
          </p:nvPr>
        </p:nvSpPr>
        <p:spPr>
          <a:xfrm>
            <a:off x="1007437" y="1484784"/>
            <a:ext cx="10177129" cy="4248522"/>
          </a:xfrm>
          <a:prstGeom prst="rect">
            <a:avLst/>
          </a:prstGeom>
        </p:spPr>
        <p:txBody>
          <a:bodyPr numCol="2"/>
          <a:lstStyle>
            <a:lvl1pPr marL="0" indent="0">
              <a:buFontTx/>
              <a:buNone/>
              <a:defRPr sz="2400" baseline="0"/>
            </a:lvl1pPr>
            <a:lvl2pPr>
              <a:buFontTx/>
              <a:buNone/>
              <a:defRPr/>
            </a:lvl2pPr>
            <a:lvl3pPr>
              <a:buFontTx/>
              <a:buNone/>
              <a:defRPr/>
            </a:lvl3pPr>
            <a:lvl4pPr>
              <a:buFontTx/>
              <a:buNone/>
              <a:defRPr/>
            </a:lvl4pPr>
            <a:lvl5pPr>
              <a:buFontTx/>
              <a:buNone/>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4499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14" name="Content Placeholder 13"/>
          <p:cNvSpPr>
            <a:spLocks noGrp="1"/>
          </p:cNvSpPr>
          <p:nvPr>
            <p:ph sz="quarter" idx="15"/>
          </p:nvPr>
        </p:nvSpPr>
        <p:spPr>
          <a:xfrm>
            <a:off x="1007435" y="1556792"/>
            <a:ext cx="10081781" cy="4175671"/>
          </a:xfrm>
          <a:prstGeom prst="rect">
            <a:avLst/>
          </a:prstGeom>
        </p:spPr>
        <p:txBody>
          <a:bodyPr/>
          <a:lstStyle>
            <a:lvl1pPr>
              <a:defRPr/>
            </a:lvl1pPr>
            <a:lvl2pPr>
              <a:buFont typeface="Wingdings" pitchFamily="2" charset="2"/>
              <a:buChar char="§"/>
              <a:defRPr sz="2400"/>
            </a:lvl2pPr>
            <a:lvl3pPr>
              <a:defRPr sz="2000"/>
            </a:lvl3pPr>
            <a:lvl4pPr>
              <a:buFont typeface="Wingdings" pitchFamily="2" charset="2"/>
              <a:buChar cha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14"/>
          <p:cNvSpPr>
            <a:spLocks noGrp="1"/>
          </p:cNvSpPr>
          <p:nvPr>
            <p:ph type="body" sz="quarter" idx="14"/>
          </p:nvPr>
        </p:nvSpPr>
        <p:spPr>
          <a:xfrm>
            <a:off x="1008096" y="836712"/>
            <a:ext cx="10081120" cy="720080"/>
          </a:xfrm>
          <a:prstGeom prst="rect">
            <a:avLst/>
          </a:prstGeom>
        </p:spPr>
        <p:txBody>
          <a:bodyPr/>
          <a:lstStyle>
            <a:lvl1pPr marL="0" indent="0" algn="l">
              <a:buFontTx/>
              <a:buNone/>
              <a:defRPr sz="4000" baseline="0"/>
            </a:lvl1pPr>
            <a:lvl2pPr algn="l">
              <a:buFontTx/>
              <a:buNone/>
              <a:defRPr/>
            </a:lvl2pPr>
          </a:lstStyle>
          <a:p>
            <a:pPr lvl="0"/>
            <a:r>
              <a:rPr lang="en-US" dirty="0"/>
              <a:t>Click to edit Master text styles</a:t>
            </a:r>
          </a:p>
        </p:txBody>
      </p:sp>
    </p:spTree>
    <p:extLst>
      <p:ext uri="{BB962C8B-B14F-4D97-AF65-F5344CB8AC3E}">
        <p14:creationId xmlns:p14="http://schemas.microsoft.com/office/powerpoint/2010/main" val="347888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15" name="Text Placeholder 14"/>
          <p:cNvSpPr>
            <a:spLocks noGrp="1"/>
          </p:cNvSpPr>
          <p:nvPr>
            <p:ph type="body" sz="quarter" idx="14"/>
          </p:nvPr>
        </p:nvSpPr>
        <p:spPr>
          <a:xfrm>
            <a:off x="1008096" y="836712"/>
            <a:ext cx="10081120" cy="720080"/>
          </a:xfrm>
          <a:prstGeom prst="rect">
            <a:avLst/>
          </a:prstGeom>
        </p:spPr>
        <p:txBody>
          <a:bodyPr/>
          <a:lstStyle>
            <a:lvl1pPr marL="0" indent="0" algn="l">
              <a:buFontTx/>
              <a:buNone/>
              <a:defRPr sz="4000" baseline="0"/>
            </a:lvl1pPr>
            <a:lvl2pPr algn="l">
              <a:buFontTx/>
              <a:buNone/>
              <a:defRPr/>
            </a:lvl2pPr>
          </a:lstStyle>
          <a:p>
            <a:pPr lvl="0"/>
            <a:r>
              <a:rPr lang="en-US" dirty="0"/>
              <a:t>Click to edit Master text styles</a:t>
            </a:r>
          </a:p>
        </p:txBody>
      </p:sp>
      <p:sp>
        <p:nvSpPr>
          <p:cNvPr id="14" name="Chart Placeholder 13"/>
          <p:cNvSpPr>
            <a:spLocks noGrp="1"/>
          </p:cNvSpPr>
          <p:nvPr>
            <p:ph type="chart" sz="quarter" idx="15"/>
          </p:nvPr>
        </p:nvSpPr>
        <p:spPr>
          <a:xfrm>
            <a:off x="1007435" y="1628776"/>
            <a:ext cx="6721408" cy="3960813"/>
          </a:xfrm>
          <a:prstGeom prst="rect">
            <a:avLst/>
          </a:prstGeom>
        </p:spPr>
        <p:txBody>
          <a:bodyPr/>
          <a:lstStyle>
            <a:lvl1pPr>
              <a:buFontTx/>
              <a:buNone/>
              <a:defRPr/>
            </a:lvl1pPr>
          </a:lstStyle>
          <a:p>
            <a:pPr lvl="0"/>
            <a:r>
              <a:rPr lang="en-GB" noProof="0"/>
              <a:t>Click icon to add chart</a:t>
            </a:r>
            <a:endParaRPr lang="en-GB" noProof="0" dirty="0"/>
          </a:p>
        </p:txBody>
      </p:sp>
      <p:sp>
        <p:nvSpPr>
          <p:cNvPr id="18" name="Text Placeholder 17"/>
          <p:cNvSpPr>
            <a:spLocks noGrp="1"/>
          </p:cNvSpPr>
          <p:nvPr>
            <p:ph type="body" sz="quarter" idx="16"/>
          </p:nvPr>
        </p:nvSpPr>
        <p:spPr>
          <a:xfrm>
            <a:off x="7920864" y="1628774"/>
            <a:ext cx="3168253" cy="3960465"/>
          </a:xfrm>
          <a:prstGeom prst="rect">
            <a:avLst/>
          </a:prstGeom>
        </p:spPr>
        <p:txBody>
          <a:bodyPr>
            <a:normAutofit/>
          </a:bodyPr>
          <a:lstStyle>
            <a:lvl1pPr marL="0" indent="0">
              <a:buNone/>
              <a:defRPr sz="2400" baseline="0"/>
            </a:lvl1pPr>
            <a:lvl2pPr indent="0">
              <a:buNone/>
              <a:defRPr sz="2400"/>
            </a:lvl2pPr>
            <a:lvl3pPr indent="0">
              <a:buNone/>
              <a:defRPr sz="2400"/>
            </a:lvl3pPr>
            <a:lvl4pPr indent="0">
              <a:buNone/>
              <a:defRPr sz="2400"/>
            </a:lvl4pPr>
            <a:lvl5pPr indent="0">
              <a:buNone/>
              <a:defRPr sz="2400"/>
            </a:lvl5pPr>
          </a:lstStyle>
          <a:p>
            <a:pPr lvl="0"/>
            <a:r>
              <a:rPr lang="en-US" dirty="0"/>
              <a:t>Click to edit Master text styles</a:t>
            </a:r>
          </a:p>
        </p:txBody>
      </p:sp>
    </p:spTree>
    <p:extLst>
      <p:ext uri="{BB962C8B-B14F-4D97-AF65-F5344CB8AC3E}">
        <p14:creationId xmlns:p14="http://schemas.microsoft.com/office/powerpoint/2010/main" val="295705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e charts">
    <p:spTree>
      <p:nvGrpSpPr>
        <p:cNvPr id="1" name=""/>
        <p:cNvGrpSpPr/>
        <p:nvPr/>
      </p:nvGrpSpPr>
      <p:grpSpPr>
        <a:xfrm>
          <a:off x="0" y="0"/>
          <a:ext cx="0" cy="0"/>
          <a:chOff x="0" y="0"/>
          <a:chExt cx="0" cy="0"/>
        </a:xfrm>
      </p:grpSpPr>
      <p:sp>
        <p:nvSpPr>
          <p:cNvPr id="15" name="Text Placeholder 14"/>
          <p:cNvSpPr>
            <a:spLocks noGrp="1"/>
          </p:cNvSpPr>
          <p:nvPr>
            <p:ph type="body" sz="quarter" idx="14"/>
          </p:nvPr>
        </p:nvSpPr>
        <p:spPr>
          <a:xfrm>
            <a:off x="1008096" y="836712"/>
            <a:ext cx="10081120" cy="720080"/>
          </a:xfrm>
          <a:prstGeom prst="rect">
            <a:avLst/>
          </a:prstGeom>
        </p:spPr>
        <p:txBody>
          <a:bodyPr/>
          <a:lstStyle>
            <a:lvl1pPr marL="0" indent="0" algn="l">
              <a:buFontTx/>
              <a:buNone/>
              <a:defRPr sz="4000" baseline="0"/>
            </a:lvl1pPr>
            <a:lvl2pPr algn="l">
              <a:buFontTx/>
              <a:buNone/>
              <a:defRPr/>
            </a:lvl2pPr>
          </a:lstStyle>
          <a:p>
            <a:pPr lvl="0"/>
            <a:r>
              <a:rPr lang="en-US" dirty="0"/>
              <a:t>Click to edit Master text styles</a:t>
            </a:r>
          </a:p>
        </p:txBody>
      </p:sp>
      <p:sp>
        <p:nvSpPr>
          <p:cNvPr id="14" name="Chart Placeholder 13"/>
          <p:cNvSpPr>
            <a:spLocks noGrp="1"/>
          </p:cNvSpPr>
          <p:nvPr>
            <p:ph type="chart" sz="quarter" idx="15"/>
          </p:nvPr>
        </p:nvSpPr>
        <p:spPr>
          <a:xfrm>
            <a:off x="1007435" y="1628776"/>
            <a:ext cx="4993216" cy="3960813"/>
          </a:xfrm>
          <a:prstGeom prst="rect">
            <a:avLst/>
          </a:prstGeom>
        </p:spPr>
        <p:txBody>
          <a:bodyPr/>
          <a:lstStyle>
            <a:lvl1pPr>
              <a:buFontTx/>
              <a:buNone/>
              <a:defRPr/>
            </a:lvl1pPr>
          </a:lstStyle>
          <a:p>
            <a:pPr lvl="0"/>
            <a:r>
              <a:rPr lang="en-GB" noProof="0"/>
              <a:t>Click icon to add chart</a:t>
            </a:r>
            <a:endParaRPr lang="en-GB" noProof="0" dirty="0"/>
          </a:p>
        </p:txBody>
      </p:sp>
      <p:sp>
        <p:nvSpPr>
          <p:cNvPr id="12" name="Chart Placeholder 13"/>
          <p:cNvSpPr>
            <a:spLocks noGrp="1"/>
          </p:cNvSpPr>
          <p:nvPr>
            <p:ph type="chart" sz="quarter" idx="16"/>
          </p:nvPr>
        </p:nvSpPr>
        <p:spPr>
          <a:xfrm>
            <a:off x="6096661" y="1628801"/>
            <a:ext cx="4993216" cy="3960813"/>
          </a:xfrm>
          <a:prstGeom prst="rect">
            <a:avLst/>
          </a:prstGeom>
        </p:spPr>
        <p:txBody>
          <a:bodyPr/>
          <a:lstStyle>
            <a:lvl1pPr>
              <a:buFontTx/>
              <a:buNone/>
              <a:defRPr/>
            </a:lvl1pPr>
          </a:lstStyle>
          <a:p>
            <a:pPr lvl="0"/>
            <a:r>
              <a:rPr lang="en-GB" noProof="0"/>
              <a:t>Click icon to add chart</a:t>
            </a:r>
            <a:endParaRPr lang="en-GB" noProof="0" dirty="0"/>
          </a:p>
        </p:txBody>
      </p:sp>
    </p:spTree>
    <p:extLst>
      <p:ext uri="{BB962C8B-B14F-4D97-AF65-F5344CB8AC3E}">
        <p14:creationId xmlns:p14="http://schemas.microsoft.com/office/powerpoint/2010/main" val="1873184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with image and text">
    <p:spTree>
      <p:nvGrpSpPr>
        <p:cNvPr id="1" name=""/>
        <p:cNvGrpSpPr/>
        <p:nvPr/>
      </p:nvGrpSpPr>
      <p:grpSpPr>
        <a:xfrm>
          <a:off x="0" y="0"/>
          <a:ext cx="0" cy="0"/>
          <a:chOff x="0" y="0"/>
          <a:chExt cx="0" cy="0"/>
        </a:xfrm>
      </p:grpSpPr>
      <p:sp>
        <p:nvSpPr>
          <p:cNvPr id="15" name="Text Placeholder 14"/>
          <p:cNvSpPr>
            <a:spLocks noGrp="1"/>
          </p:cNvSpPr>
          <p:nvPr>
            <p:ph type="body" sz="quarter" idx="14"/>
          </p:nvPr>
        </p:nvSpPr>
        <p:spPr>
          <a:xfrm>
            <a:off x="1007435" y="836712"/>
            <a:ext cx="10081120" cy="720080"/>
          </a:xfrm>
          <a:prstGeom prst="rect">
            <a:avLst/>
          </a:prstGeom>
        </p:spPr>
        <p:txBody>
          <a:bodyPr/>
          <a:lstStyle>
            <a:lvl1pPr marL="0" indent="0" algn="l">
              <a:buFontTx/>
              <a:buNone/>
              <a:defRPr sz="4000" baseline="0"/>
            </a:lvl1pPr>
            <a:lvl2pPr algn="l">
              <a:buFontTx/>
              <a:buNone/>
              <a:defRPr/>
            </a:lvl2pPr>
          </a:lstStyle>
          <a:p>
            <a:pPr lvl="0"/>
            <a:r>
              <a:rPr lang="en-US" dirty="0"/>
              <a:t>Click to edit Master text styles</a:t>
            </a:r>
          </a:p>
        </p:txBody>
      </p:sp>
      <p:sp>
        <p:nvSpPr>
          <p:cNvPr id="18" name="Text Placeholder 17"/>
          <p:cNvSpPr>
            <a:spLocks noGrp="1"/>
          </p:cNvSpPr>
          <p:nvPr>
            <p:ph type="body" sz="quarter" idx="16"/>
          </p:nvPr>
        </p:nvSpPr>
        <p:spPr>
          <a:xfrm>
            <a:off x="1007435" y="1628801"/>
            <a:ext cx="5952661" cy="3960465"/>
          </a:xfrm>
          <a:prstGeom prst="rect">
            <a:avLst/>
          </a:prstGeom>
        </p:spPr>
        <p:txBody>
          <a:bodyPr>
            <a:normAutofit/>
          </a:bodyPr>
          <a:lstStyle>
            <a:lvl1pPr marL="0" indent="0">
              <a:buNone/>
              <a:defRPr sz="2400" baseline="0"/>
            </a:lvl1pPr>
            <a:lvl2pPr indent="0">
              <a:buNone/>
              <a:defRPr sz="2400"/>
            </a:lvl2pPr>
            <a:lvl3pPr indent="0">
              <a:buNone/>
              <a:defRPr sz="2400"/>
            </a:lvl3pPr>
            <a:lvl4pPr indent="0">
              <a:buNone/>
              <a:defRPr sz="2400"/>
            </a:lvl4pPr>
            <a:lvl5pPr indent="0">
              <a:buNone/>
              <a:defRPr sz="2400"/>
            </a:lvl5pPr>
          </a:lstStyle>
          <a:p>
            <a:pPr lvl="0"/>
            <a:r>
              <a:rPr lang="en-US" dirty="0"/>
              <a:t>Click to edit Master text styles</a:t>
            </a:r>
          </a:p>
        </p:txBody>
      </p:sp>
      <p:sp>
        <p:nvSpPr>
          <p:cNvPr id="13" name="Picture Placeholder 12"/>
          <p:cNvSpPr>
            <a:spLocks noGrp="1"/>
          </p:cNvSpPr>
          <p:nvPr>
            <p:ph type="pic" sz="quarter" idx="17"/>
          </p:nvPr>
        </p:nvSpPr>
        <p:spPr>
          <a:xfrm>
            <a:off x="7056207" y="1628776"/>
            <a:ext cx="4032348" cy="3960813"/>
          </a:xfrm>
          <a:prstGeom prst="rect">
            <a:avLst/>
          </a:prstGeom>
        </p:spPr>
        <p:txBody>
          <a:bodyPr/>
          <a:lstStyle>
            <a:lvl1pPr>
              <a:buFontTx/>
              <a:buNone/>
              <a:defRPr/>
            </a:lvl1pPr>
          </a:lstStyle>
          <a:p>
            <a:pPr lvl="0"/>
            <a:r>
              <a:rPr lang="en-GB" noProof="0"/>
              <a:t>Drag picture to placeholder or click icon to add</a:t>
            </a:r>
          </a:p>
        </p:txBody>
      </p:sp>
    </p:spTree>
    <p:extLst>
      <p:ext uri="{BB962C8B-B14F-4D97-AF65-F5344CB8AC3E}">
        <p14:creationId xmlns:p14="http://schemas.microsoft.com/office/powerpoint/2010/main" val="44607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14.xml"/><Relationship Id="rId4" Type="http://schemas.openxmlformats.org/officeDocument/2006/relationships/image" Target="../media/image9.em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www.enhancementthemes.ac.uk/" TargetMode="Externa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enhancement@qaa.ac.uk" TargetMode="External"/><Relationship Id="rId9"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CAC1B9D-12A1-15B1-9CA0-C142587735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54728"/>
            <a:ext cx="10788639" cy="1748544"/>
          </a:xfrm>
          <a:prstGeom prst="rect">
            <a:avLst/>
          </a:prstGeom>
        </p:spPr>
      </p:pic>
      <p:sp>
        <p:nvSpPr>
          <p:cNvPr id="3" name="Text Placeholder 3">
            <a:extLst>
              <a:ext uri="{FF2B5EF4-FFF2-40B4-BE49-F238E27FC236}">
                <a16:creationId xmlns:a16="http://schemas.microsoft.com/office/drawing/2014/main" id="{CEF97039-84E8-806F-05FF-76F552B73B3E}"/>
              </a:ext>
            </a:extLst>
          </p:cNvPr>
          <p:cNvSpPr txBox="1">
            <a:spLocks/>
          </p:cNvSpPr>
          <p:nvPr/>
        </p:nvSpPr>
        <p:spPr bwMode="auto">
          <a:xfrm>
            <a:off x="1041895" y="4762795"/>
            <a:ext cx="10289565" cy="11314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pPr>
            <a:r>
              <a:rPr lang="en-GB" sz="3600" b="1" dirty="0">
                <a:solidFill>
                  <a:srgbClr val="0076A8"/>
                </a:solidFill>
              </a:rPr>
              <a:t>Critical self-reflection</a:t>
            </a:r>
          </a:p>
        </p:txBody>
      </p:sp>
      <p:sp>
        <p:nvSpPr>
          <p:cNvPr id="2" name="Text Placeholder 2">
            <a:extLst>
              <a:ext uri="{FF2B5EF4-FFF2-40B4-BE49-F238E27FC236}">
                <a16:creationId xmlns:a16="http://schemas.microsoft.com/office/drawing/2014/main" id="{1E1ED607-E218-E83C-52F6-6473B1107176}"/>
              </a:ext>
            </a:extLst>
          </p:cNvPr>
          <p:cNvSpPr txBox="1">
            <a:spLocks/>
          </p:cNvSpPr>
          <p:nvPr/>
        </p:nvSpPr>
        <p:spPr bwMode="auto">
          <a:xfrm>
            <a:off x="1041895" y="3023815"/>
            <a:ext cx="8942537" cy="11123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pPr>
            <a:r>
              <a:rPr lang="en-GB" sz="4800" b="1" dirty="0">
                <a:solidFill>
                  <a:schemeClr val="bg1"/>
                </a:solidFill>
              </a:rPr>
              <a:t>Transition Skills</a:t>
            </a:r>
          </a:p>
        </p:txBody>
      </p:sp>
      <p:pic>
        <p:nvPicPr>
          <p:cNvPr id="5" name="Picture 4" descr="Logo&#10;&#10;Description automatically generated">
            <a:extLst>
              <a:ext uri="{FF2B5EF4-FFF2-40B4-BE49-F238E27FC236}">
                <a16:creationId xmlns:a16="http://schemas.microsoft.com/office/drawing/2014/main" id="{00B7028B-EAE2-E2C6-EADA-BCC1BE4D2C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895" y="342880"/>
            <a:ext cx="2066969" cy="1508014"/>
          </a:xfrm>
          <a:prstGeom prst="rect">
            <a:avLst/>
          </a:prstGeom>
          <a:effectLst>
            <a:glow>
              <a:schemeClr val="bg1"/>
            </a:glow>
            <a:outerShdw blurRad="404595" dist="42676" dir="5220000" sx="112533" sy="112533" algn="ctr" rotWithShape="0">
              <a:schemeClr val="bg1">
                <a:alpha val="85328"/>
              </a:schemeClr>
            </a:outerShdw>
          </a:effectLst>
        </p:spPr>
      </p:pic>
      <p:pic>
        <p:nvPicPr>
          <p:cNvPr id="9" name="Picture 8">
            <a:extLst>
              <a:ext uri="{FF2B5EF4-FFF2-40B4-BE49-F238E27FC236}">
                <a16:creationId xmlns:a16="http://schemas.microsoft.com/office/drawing/2014/main" id="{4FE50FBF-EFEC-B569-1E10-9DC80D5BFF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5970" y="678299"/>
            <a:ext cx="2449512" cy="837175"/>
          </a:xfrm>
          <a:prstGeom prst="rect">
            <a:avLst/>
          </a:prstGeom>
        </p:spPr>
      </p:pic>
    </p:spTree>
    <p:extLst>
      <p:ext uri="{BB962C8B-B14F-4D97-AF65-F5344CB8AC3E}">
        <p14:creationId xmlns:p14="http://schemas.microsoft.com/office/powerpoint/2010/main" val="3158714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15891" y="6056838"/>
            <a:ext cx="949078" cy="369332"/>
          </a:xfrm>
          <a:prstGeom prst="rect">
            <a:avLst/>
          </a:prstGeom>
          <a:noFill/>
        </p:spPr>
        <p:txBody>
          <a:bodyPr wrap="square" rtlCol="0">
            <a:spAutoFit/>
          </a:bodyPr>
          <a:lstStyle/>
          <a:p>
            <a:r>
              <a:rPr lang="en-GB" b="1" dirty="0">
                <a:solidFill>
                  <a:schemeClr val="bg1"/>
                </a:solidFill>
              </a:rPr>
              <a:t>15min</a:t>
            </a:r>
          </a:p>
        </p:txBody>
      </p:sp>
      <p:sp>
        <p:nvSpPr>
          <p:cNvPr id="6" name="Rounded Rectangle 5"/>
          <p:cNvSpPr/>
          <p:nvPr/>
        </p:nvSpPr>
        <p:spPr>
          <a:xfrm>
            <a:off x="9705974" y="5748939"/>
            <a:ext cx="1695450" cy="4857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20 minutes</a:t>
            </a:r>
          </a:p>
        </p:txBody>
      </p:sp>
      <p:sp>
        <p:nvSpPr>
          <p:cNvPr id="9" name="Text Placeholder 2"/>
          <p:cNvSpPr>
            <a:spLocks noGrp="1"/>
          </p:cNvSpPr>
          <p:nvPr>
            <p:ph type="body" sz="quarter" idx="13"/>
          </p:nvPr>
        </p:nvSpPr>
        <p:spPr bwMode="auto">
          <a:xfrm>
            <a:off x="812850" y="514868"/>
            <a:ext cx="10845750"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GB" sz="3600" b="1" dirty="0">
                <a:solidFill>
                  <a:srgbClr val="0076A8"/>
                </a:solidFill>
              </a:rPr>
              <a:t>Try this activity: </a:t>
            </a:r>
            <a:r>
              <a:rPr lang="en-GB" sz="3600" b="1" dirty="0">
                <a:solidFill>
                  <a:srgbClr val="9F1C64"/>
                </a:solidFill>
              </a:rPr>
              <a:t>creating learning journal entries</a:t>
            </a:r>
            <a:endParaRPr lang="en-GB" sz="3600" dirty="0">
              <a:solidFill>
                <a:srgbClr val="9F1C64"/>
              </a:solidFill>
            </a:endParaRPr>
          </a:p>
        </p:txBody>
      </p:sp>
      <p:sp>
        <p:nvSpPr>
          <p:cNvPr id="3" name="Rectangle 2"/>
          <p:cNvSpPr/>
          <p:nvPr/>
        </p:nvSpPr>
        <p:spPr>
          <a:xfrm>
            <a:off x="5275515" y="1461856"/>
            <a:ext cx="6125909" cy="3416320"/>
          </a:xfrm>
          <a:prstGeom prst="rect">
            <a:avLst/>
          </a:prstGeom>
        </p:spPr>
        <p:txBody>
          <a:bodyPr wrap="square">
            <a:spAutoFit/>
          </a:bodyPr>
          <a:lstStyle/>
          <a:p>
            <a:pPr fontAlgn="auto">
              <a:spcBef>
                <a:spcPts val="0"/>
              </a:spcBef>
              <a:spcAft>
                <a:spcPts val="0"/>
              </a:spcAft>
              <a:defRPr/>
            </a:pPr>
            <a:r>
              <a:rPr lang="en-GB" sz="2400" dirty="0">
                <a:solidFill>
                  <a:srgbClr val="0076A8"/>
                </a:solidFill>
                <a:cs typeface="Arial" panose="020B0604020202020204" pitchFamily="34" charset="0"/>
              </a:rPr>
              <a:t>Use the ‘structured learning journal entry’ </a:t>
            </a:r>
            <a:r>
              <a:rPr lang="en-GB" sz="2400" dirty="0" err="1">
                <a:solidFill>
                  <a:srgbClr val="0076A8"/>
                </a:solidFill>
                <a:cs typeface="Arial" panose="020B0604020202020204" pitchFamily="34" charset="0"/>
              </a:rPr>
              <a:t>handout</a:t>
            </a:r>
            <a:r>
              <a:rPr lang="en-GB" sz="2400" dirty="0">
                <a:solidFill>
                  <a:srgbClr val="0076A8"/>
                </a:solidFill>
                <a:cs typeface="Arial" panose="020B0604020202020204" pitchFamily="34" charset="0"/>
              </a:rPr>
              <a:t> or activity provided and, after choosing a learning experience, go through the questions choosing words from the drop down menus to complete the sentences.</a:t>
            </a:r>
          </a:p>
          <a:p>
            <a:pPr algn="just" fontAlgn="auto">
              <a:spcBef>
                <a:spcPts val="0"/>
              </a:spcBef>
              <a:spcAft>
                <a:spcPts val="0"/>
              </a:spcAft>
              <a:defRPr/>
            </a:pPr>
            <a:endParaRPr lang="en-GB" sz="2400" dirty="0">
              <a:solidFill>
                <a:srgbClr val="0076A8"/>
              </a:solidFill>
              <a:cs typeface="Arial" panose="020B0604020202020204" pitchFamily="34" charset="0"/>
            </a:endParaRPr>
          </a:p>
          <a:p>
            <a:pPr fontAlgn="auto">
              <a:spcBef>
                <a:spcPts val="0"/>
              </a:spcBef>
              <a:spcAft>
                <a:spcPts val="0"/>
              </a:spcAft>
              <a:defRPr/>
            </a:pPr>
            <a:r>
              <a:rPr lang="en-GB" sz="2400" dirty="0">
                <a:solidFill>
                  <a:srgbClr val="0076A8"/>
                </a:solidFill>
                <a:cs typeface="Arial" panose="020B0604020202020204" pitchFamily="34" charset="0"/>
              </a:rPr>
              <a:t>Once you are familiar with the structure you can move to the ‘less structured journal entry’ handout and write your own words.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894" y="1498816"/>
            <a:ext cx="3997156" cy="475231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Rectangle 6">
            <a:extLst>
              <a:ext uri="{FF2B5EF4-FFF2-40B4-BE49-F238E27FC236}">
                <a16:creationId xmlns:a16="http://schemas.microsoft.com/office/drawing/2014/main" id="{5618E628-17ED-C949-B25D-40FCF2A284B7}"/>
              </a:ext>
            </a:extLst>
          </p:cNvPr>
          <p:cNvSpPr/>
          <p:nvPr/>
        </p:nvSpPr>
        <p:spPr>
          <a:xfrm>
            <a:off x="1078006" y="1590376"/>
            <a:ext cx="914400" cy="75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A22B34D-0448-3A46-94E1-54E6D088A2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8724" y="1663350"/>
            <a:ext cx="612965" cy="612965"/>
          </a:xfrm>
          <a:prstGeom prst="rect">
            <a:avLst/>
          </a:prstGeom>
        </p:spPr>
      </p:pic>
    </p:spTree>
    <p:extLst>
      <p:ext uri="{BB962C8B-B14F-4D97-AF65-F5344CB8AC3E}">
        <p14:creationId xmlns:p14="http://schemas.microsoft.com/office/powerpoint/2010/main" val="126805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5CFD01E4-87A6-4EDA-9AF4-EB8CDC36D1C9}"/>
              </a:ext>
            </a:extLst>
          </p:cNvPr>
          <p:cNvSpPr txBox="1">
            <a:spLocks/>
          </p:cNvSpPr>
          <p:nvPr/>
        </p:nvSpPr>
        <p:spPr>
          <a:xfrm>
            <a:off x="1439864" y="3725675"/>
            <a:ext cx="7920037" cy="1800225"/>
          </a:xfrm>
          <a:prstGeom prst="rect">
            <a:avLst/>
          </a:prstGeom>
        </p:spPr>
        <p:txBody>
          <a:bodyPr>
            <a:noAutofit/>
          </a:bodyPr>
          <a:lstStyle>
            <a:lvl1pPr>
              <a:buNone/>
              <a:defRPr baseline="0"/>
            </a:lvl1pPr>
          </a:lstStyle>
          <a:p>
            <a:pPr fontAlgn="auto">
              <a:lnSpc>
                <a:spcPct val="120000"/>
              </a:lnSpc>
              <a:spcBef>
                <a:spcPts val="0"/>
              </a:spcBef>
              <a:spcAft>
                <a:spcPts val="0"/>
              </a:spcAft>
              <a:defRPr/>
            </a:pPr>
            <a:r>
              <a:rPr lang="en-GB" sz="2000" dirty="0">
                <a:solidFill>
                  <a:srgbClr val="0076A8"/>
                </a:solidFill>
                <a:latin typeface="+mn-lt"/>
                <a:cs typeface="+mn-cs"/>
                <a:hlinkClick r:id="rId3">
                  <a:extLst>
                    <a:ext uri="{A12FA001-AC4F-418D-AE19-62706E023703}">
                      <ahyp:hlinkClr xmlns:ahyp="http://schemas.microsoft.com/office/drawing/2018/hyperlinkcolor" val="tx"/>
                    </a:ext>
                  </a:extLst>
                </a:hlinkClick>
              </a:rPr>
              <a:t>www.enhancementthemes.ac.uk</a:t>
            </a:r>
            <a:r>
              <a:rPr lang="en-GB" sz="2000" dirty="0">
                <a:solidFill>
                  <a:srgbClr val="0076A8"/>
                </a:solidFill>
                <a:latin typeface="+mn-lt"/>
                <a:cs typeface="+mn-cs"/>
              </a:rPr>
              <a:t> </a:t>
            </a:r>
          </a:p>
          <a:p>
            <a:pPr fontAlgn="auto">
              <a:lnSpc>
                <a:spcPct val="120000"/>
              </a:lnSpc>
              <a:spcBef>
                <a:spcPts val="0"/>
              </a:spcBef>
              <a:spcAft>
                <a:spcPts val="0"/>
              </a:spcAft>
              <a:defRPr/>
            </a:pPr>
            <a:endParaRPr lang="en-GB" sz="2000" dirty="0">
              <a:latin typeface="+mn-lt"/>
              <a:cs typeface="+mn-cs"/>
            </a:endParaRPr>
          </a:p>
          <a:p>
            <a:pPr fontAlgn="auto">
              <a:lnSpc>
                <a:spcPct val="120000"/>
              </a:lnSpc>
              <a:spcBef>
                <a:spcPts val="0"/>
              </a:spcBef>
              <a:spcAft>
                <a:spcPts val="0"/>
              </a:spcAft>
              <a:defRPr/>
            </a:pPr>
            <a:r>
              <a:rPr lang="en-GB" sz="2000" dirty="0">
                <a:solidFill>
                  <a:srgbClr val="0076A8"/>
                </a:solidFill>
                <a:latin typeface="+mn-lt"/>
                <a:cs typeface="+mn-cs"/>
                <a:hlinkClick r:id="rId4">
                  <a:extLst>
                    <a:ext uri="{A12FA001-AC4F-418D-AE19-62706E023703}">
                      <ahyp:hlinkClr xmlns:ahyp="http://schemas.microsoft.com/office/drawing/2018/hyperlinkcolor" val="tx"/>
                    </a:ext>
                  </a:extLst>
                </a:hlinkClick>
              </a:rPr>
              <a:t>enhancement@qaa.ac.uk</a:t>
            </a:r>
            <a:r>
              <a:rPr lang="en-GB" sz="2000" dirty="0">
                <a:solidFill>
                  <a:srgbClr val="0076A8"/>
                </a:solidFill>
                <a:latin typeface="+mn-lt"/>
                <a:cs typeface="+mn-cs"/>
              </a:rPr>
              <a:t> </a:t>
            </a:r>
          </a:p>
          <a:p>
            <a:pPr fontAlgn="auto">
              <a:lnSpc>
                <a:spcPct val="120000"/>
              </a:lnSpc>
              <a:spcBef>
                <a:spcPts val="0"/>
              </a:spcBef>
              <a:spcAft>
                <a:spcPts val="0"/>
              </a:spcAft>
              <a:defRPr/>
            </a:pPr>
            <a:endParaRPr lang="en-GB" sz="2000" dirty="0">
              <a:latin typeface="+mn-lt"/>
              <a:cs typeface="+mn-cs"/>
            </a:endParaRPr>
          </a:p>
          <a:p>
            <a:pPr fontAlgn="auto">
              <a:lnSpc>
                <a:spcPct val="120000"/>
              </a:lnSpc>
              <a:spcBef>
                <a:spcPts val="0"/>
              </a:spcBef>
              <a:spcAft>
                <a:spcPts val="0"/>
              </a:spcAft>
              <a:defRPr/>
            </a:pPr>
            <a:r>
              <a:rPr lang="en-GB" sz="2000" dirty="0">
                <a:latin typeface="+mn-lt"/>
                <a:cs typeface="+mn-cs"/>
              </a:rPr>
              <a:t>+44 (0) 141 572 3420</a:t>
            </a:r>
          </a:p>
        </p:txBody>
      </p:sp>
      <p:pic>
        <p:nvPicPr>
          <p:cNvPr id="3" name="Picture 12" descr="Call.png">
            <a:extLst>
              <a:ext uri="{FF2B5EF4-FFF2-40B4-BE49-F238E27FC236}">
                <a16:creationId xmlns:a16="http://schemas.microsoft.com/office/drawing/2014/main" id="{A3EE2CC0-0D6A-C9EE-B4A6-F09E1B21BF7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2163" y="5154429"/>
            <a:ext cx="5254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Call.png">
            <a:extLst>
              <a:ext uri="{FF2B5EF4-FFF2-40B4-BE49-F238E27FC236}">
                <a16:creationId xmlns:a16="http://schemas.microsoft.com/office/drawing/2014/main" id="{1A4BFC4A-8A7A-9525-777C-348C5F0AC65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92163" y="4427352"/>
            <a:ext cx="52546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3" descr="Call.png">
            <a:extLst>
              <a:ext uri="{FF2B5EF4-FFF2-40B4-BE49-F238E27FC236}">
                <a16:creationId xmlns:a16="http://schemas.microsoft.com/office/drawing/2014/main" id="{7D405E68-BA85-353E-C8E0-904B5ED3F389}"/>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92163" y="3714563"/>
            <a:ext cx="52546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a:extLst>
              <a:ext uri="{FF2B5EF4-FFF2-40B4-BE49-F238E27FC236}">
                <a16:creationId xmlns:a16="http://schemas.microsoft.com/office/drawing/2014/main" id="{288E6893-3A3D-7E3D-1303-7C6755975609}"/>
              </a:ext>
            </a:extLst>
          </p:cNvPr>
          <p:cNvSpPr txBox="1">
            <a:spLocks/>
          </p:cNvSpPr>
          <p:nvPr/>
        </p:nvSpPr>
        <p:spPr>
          <a:xfrm>
            <a:off x="792164" y="5876533"/>
            <a:ext cx="8353425" cy="554037"/>
          </a:xfrm>
          <a:prstGeom prst="rect">
            <a:avLst/>
          </a:prstGeom>
        </p:spPr>
        <p:txBody>
          <a:bodyPr>
            <a:noAutofit/>
          </a:bodyPr>
          <a:lstStyle>
            <a:lvl1pPr>
              <a:buNone/>
              <a:defRPr baseline="0"/>
            </a:lvl1pPr>
          </a:lstStyle>
          <a:p>
            <a:pPr fontAlgn="auto">
              <a:spcBef>
                <a:spcPts val="0"/>
              </a:spcBef>
              <a:spcAft>
                <a:spcPts val="0"/>
              </a:spcAft>
              <a:defRPr/>
            </a:pPr>
            <a:r>
              <a:rPr lang="en-GB" sz="2400" baseline="30000" dirty="0">
                <a:latin typeface="+mn-lt"/>
                <a:cs typeface="+mn-cs"/>
              </a:rPr>
              <a:t>© The Quality Assurance Agency for Higher Education 2023 </a:t>
            </a:r>
          </a:p>
          <a:p>
            <a:pPr fontAlgn="auto">
              <a:spcBef>
                <a:spcPts val="0"/>
              </a:spcBef>
              <a:spcAft>
                <a:spcPts val="0"/>
              </a:spcAft>
              <a:defRPr/>
            </a:pPr>
            <a:r>
              <a:rPr lang="en-GB" sz="2400" baseline="30000" dirty="0">
                <a:latin typeface="+mn-lt"/>
                <a:cs typeface="+mn-cs"/>
              </a:rPr>
              <a:t>Registered charity numbers 1062746 and SC037786</a:t>
            </a:r>
            <a:endParaRPr lang="en-GB" sz="2400" dirty="0">
              <a:latin typeface="+mn-lt"/>
              <a:cs typeface="Arial" pitchFamily="34" charset="0"/>
            </a:endParaRPr>
          </a:p>
        </p:txBody>
      </p:sp>
      <p:pic>
        <p:nvPicPr>
          <p:cNvPr id="7" name="Picture 6" descr="Text&#10;&#10;Description automatically generated">
            <a:extLst>
              <a:ext uri="{FF2B5EF4-FFF2-40B4-BE49-F238E27FC236}">
                <a16:creationId xmlns:a16="http://schemas.microsoft.com/office/drawing/2014/main" id="{2D2915B2-5F1E-8A48-9681-7BECF6395AF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40066" y="5632614"/>
            <a:ext cx="2824807" cy="954565"/>
          </a:xfrm>
          <a:prstGeom prst="rect">
            <a:avLst/>
          </a:prstGeom>
        </p:spPr>
      </p:pic>
      <p:pic>
        <p:nvPicPr>
          <p:cNvPr id="9" name="Picture 8">
            <a:extLst>
              <a:ext uri="{FF2B5EF4-FFF2-40B4-BE49-F238E27FC236}">
                <a16:creationId xmlns:a16="http://schemas.microsoft.com/office/drawing/2014/main" id="{5A1866F7-2058-9E25-2B69-A8CB38DF116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884993" y="5848857"/>
            <a:ext cx="1597243" cy="581712"/>
          </a:xfrm>
          <a:prstGeom prst="rect">
            <a:avLst/>
          </a:prstGeom>
        </p:spPr>
      </p:pic>
    </p:spTree>
    <p:extLst>
      <p:ext uri="{BB962C8B-B14F-4D97-AF65-F5344CB8AC3E}">
        <p14:creationId xmlns:p14="http://schemas.microsoft.com/office/powerpoint/2010/main" val="335890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839838" y="1675904"/>
            <a:ext cx="10388600" cy="3743141"/>
          </a:xfrm>
        </p:spPr>
        <p:txBody>
          <a:bodyPr>
            <a:noAutofit/>
          </a:bodyPr>
          <a:lstStyle/>
          <a:p>
            <a:pPr marL="342900" indent="-342900" eaLnBrk="1" fontAlgn="auto" hangingPunct="1">
              <a:spcAft>
                <a:spcPts val="2400"/>
              </a:spcAft>
              <a:buFont typeface="Arial"/>
              <a:buChar char="•"/>
              <a:defRPr/>
            </a:pPr>
            <a:r>
              <a:rPr lang="en-GB" sz="2400" dirty="0">
                <a:solidFill>
                  <a:srgbClr val="0076A8"/>
                </a:solidFill>
                <a:cs typeface="Arial" panose="020B0604020202020204" pitchFamily="34" charset="0"/>
              </a:rPr>
              <a:t>Do you </a:t>
            </a:r>
            <a:r>
              <a:rPr lang="en-GB" sz="2400" dirty="0">
                <a:solidFill>
                  <a:srgbClr val="0076A8"/>
                </a:solidFill>
              </a:rPr>
              <a:t>examine your learning experience and come up with ideas to improve your performance and put these ideas into practice?</a:t>
            </a:r>
          </a:p>
          <a:p>
            <a:pPr marL="342900" indent="-342900" algn="just" eaLnBrk="1" fontAlgn="auto" hangingPunct="1">
              <a:spcAft>
                <a:spcPts val="2400"/>
              </a:spcAft>
              <a:buFont typeface="Arial"/>
              <a:buChar char="•"/>
              <a:defRPr/>
            </a:pPr>
            <a:r>
              <a:rPr lang="en-GB" sz="2400" dirty="0">
                <a:solidFill>
                  <a:srgbClr val="0076A8"/>
                </a:solidFill>
                <a:cs typeface="Arial" panose="020B0604020202020204" pitchFamily="34" charset="0"/>
              </a:rPr>
              <a:t>Do you </a:t>
            </a:r>
            <a:r>
              <a:rPr lang="en-GB" sz="2400" dirty="0">
                <a:solidFill>
                  <a:srgbClr val="0076A8"/>
                </a:solidFill>
              </a:rPr>
              <a:t>step back from your learning experience and engage in deeper and more meaningful learning</a:t>
            </a:r>
            <a:r>
              <a:rPr lang="en-GB" sz="2400" dirty="0">
                <a:solidFill>
                  <a:srgbClr val="0076A8"/>
                </a:solidFill>
                <a:cs typeface="Arial" panose="020B0604020202020204" pitchFamily="34" charset="0"/>
              </a:rPr>
              <a:t>? </a:t>
            </a:r>
          </a:p>
          <a:p>
            <a:pPr marL="342900" indent="-342900" algn="just" eaLnBrk="1" fontAlgn="auto" hangingPunct="1">
              <a:spcAft>
                <a:spcPts val="2400"/>
              </a:spcAft>
              <a:buFont typeface="Arial"/>
              <a:buChar char="•"/>
              <a:defRPr/>
            </a:pPr>
            <a:r>
              <a:rPr lang="en-GB" sz="2400" dirty="0">
                <a:solidFill>
                  <a:srgbClr val="0076A8"/>
                </a:solidFill>
                <a:cs typeface="Arial" panose="020B0604020202020204" pitchFamily="34" charset="0"/>
              </a:rPr>
              <a:t>Have you ever kept a learning journal?</a:t>
            </a:r>
          </a:p>
          <a:p>
            <a:pPr algn="just" eaLnBrk="1" fontAlgn="auto" hangingPunct="1">
              <a:spcAft>
                <a:spcPts val="2400"/>
              </a:spcAft>
              <a:defRPr/>
            </a:pPr>
            <a:r>
              <a:rPr lang="en-GB" sz="2400" b="1" dirty="0">
                <a:solidFill>
                  <a:srgbClr val="9F1C64"/>
                </a:solidFill>
                <a:cs typeface="Arial" panose="020B0604020202020204" pitchFamily="34" charset="0"/>
              </a:rPr>
              <a:t>If you answered ‘no’ to any of the above, you could benefit by developing your skills in self and critical reflection. </a:t>
            </a:r>
          </a:p>
        </p:txBody>
      </p:sp>
      <p:sp>
        <p:nvSpPr>
          <p:cNvPr id="3" name="Text Placeholder 1"/>
          <p:cNvSpPr txBox="1">
            <a:spLocks/>
          </p:cNvSpPr>
          <p:nvPr/>
        </p:nvSpPr>
        <p:spPr>
          <a:xfrm>
            <a:off x="812850" y="536467"/>
            <a:ext cx="10388600" cy="1010849"/>
          </a:xfrm>
          <a:prstGeom prst="rect">
            <a:avLst/>
          </a:prstGeom>
        </p:spPr>
        <p:txBody>
          <a:bodyPr>
            <a:noAutofit/>
          </a:bodyPr>
          <a:lstStyle>
            <a:lvl1pPr marL="0" indent="0" algn="l" rtl="0" eaLnBrk="0" fontAlgn="base" hangingPunct="0">
              <a:spcBef>
                <a:spcPct val="20000"/>
              </a:spcBef>
              <a:spcAft>
                <a:spcPct val="0"/>
              </a:spcAft>
              <a:buFontTx/>
              <a:buNone/>
              <a:defRPr sz="4000" kern="1200" baseline="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3600" b="1" dirty="0">
                <a:solidFill>
                  <a:srgbClr val="0076A8"/>
                </a:solidFill>
              </a:rPr>
              <a:t>Self-reflection and critical self-reflection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812850" y="536467"/>
            <a:ext cx="10644188" cy="876277"/>
          </a:xfrm>
        </p:spPr>
        <p:txBody>
          <a:bodyPr>
            <a:noAutofit/>
          </a:bodyPr>
          <a:lstStyle/>
          <a:p>
            <a:r>
              <a:rPr lang="en-GB" sz="3600" b="1" dirty="0">
                <a:solidFill>
                  <a:srgbClr val="0076A8"/>
                </a:solidFill>
              </a:rPr>
              <a:t>Reflection is something that you may associate with looking in a mirror</a:t>
            </a:r>
          </a:p>
        </p:txBody>
      </p:sp>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7707" y="1814512"/>
            <a:ext cx="6356585" cy="4710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97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type="body" sz="quarter" idx="13"/>
          </p:nvPr>
        </p:nvSpPr>
        <p:spPr bwMode="auto">
          <a:xfrm>
            <a:off x="812850" y="525780"/>
            <a:ext cx="10231388"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GB" sz="3600" b="1" dirty="0">
                <a:solidFill>
                  <a:srgbClr val="0076A8"/>
                </a:solidFill>
              </a:rPr>
              <a:t>Try this activity: </a:t>
            </a:r>
            <a:r>
              <a:rPr lang="en-GB" sz="3600" b="1" dirty="0">
                <a:solidFill>
                  <a:srgbClr val="9F1C64"/>
                </a:solidFill>
              </a:rPr>
              <a:t>encouraging self-reflection </a:t>
            </a:r>
          </a:p>
          <a:p>
            <a:pPr eaLnBrk="1" hangingPunct="1"/>
            <a:endParaRPr lang="en-GB" sz="1400" dirty="0"/>
          </a:p>
        </p:txBody>
      </p:sp>
      <p:sp>
        <p:nvSpPr>
          <p:cNvPr id="6" name="TextBox 5"/>
          <p:cNvSpPr txBox="1"/>
          <p:nvPr/>
        </p:nvSpPr>
        <p:spPr>
          <a:xfrm>
            <a:off x="812850" y="4385522"/>
            <a:ext cx="10231387" cy="2046714"/>
          </a:xfrm>
          <a:prstGeom prst="rect">
            <a:avLst/>
          </a:prstGeom>
          <a:noFill/>
          <a:ln>
            <a:noFill/>
          </a:ln>
        </p:spPr>
        <p:txBody>
          <a:bodyPr wrap="square">
            <a:spAutoFit/>
          </a:bodyPr>
          <a:lstStyle/>
          <a:p>
            <a:pPr marL="342900" indent="-342900" fontAlgn="auto">
              <a:spcBef>
                <a:spcPts val="0"/>
              </a:spcBef>
              <a:spcAft>
                <a:spcPts val="1200"/>
              </a:spcAft>
              <a:buFont typeface="+mj-lt"/>
              <a:buAutoNum type="arabicPeriod"/>
              <a:defRPr/>
            </a:pPr>
            <a:r>
              <a:rPr lang="en-GB" sz="2400" dirty="0">
                <a:solidFill>
                  <a:srgbClr val="0076A8"/>
                </a:solidFill>
                <a:latin typeface="+mj-lt"/>
                <a:cs typeface="+mn-cs"/>
              </a:rPr>
              <a:t>Identify two things that you did or habits that you developed that helped you to learn.</a:t>
            </a:r>
          </a:p>
          <a:p>
            <a:pPr marL="342900" indent="-342900" fontAlgn="auto">
              <a:spcBef>
                <a:spcPts val="0"/>
              </a:spcBef>
              <a:spcAft>
                <a:spcPts val="1200"/>
              </a:spcAft>
              <a:buFont typeface="+mj-lt"/>
              <a:buAutoNum type="arabicPeriod"/>
              <a:defRPr/>
            </a:pPr>
            <a:r>
              <a:rPr lang="en-GB" sz="2400" dirty="0">
                <a:solidFill>
                  <a:srgbClr val="0076A8"/>
                </a:solidFill>
                <a:latin typeface="+mj-lt"/>
                <a:cs typeface="+mn-cs"/>
              </a:rPr>
              <a:t>Now consider how can you apply the things or habits that worked for you before to future learning experiences?</a:t>
            </a:r>
          </a:p>
          <a:p>
            <a:pPr marL="228600" indent="-228600" fontAlgn="auto">
              <a:spcBef>
                <a:spcPts val="0"/>
              </a:spcBef>
              <a:spcAft>
                <a:spcPts val="1200"/>
              </a:spcAft>
              <a:buFontTx/>
              <a:buAutoNum type="arabicPeriod"/>
              <a:defRPr/>
            </a:pPr>
            <a:endParaRPr lang="en-GB" sz="1100" dirty="0">
              <a:solidFill>
                <a:srgbClr val="0076A8"/>
              </a:solidFill>
              <a:latin typeface="Berlin Sans FB" panose="020E0602020502020306" pitchFamily="34" charset="0"/>
              <a:cs typeface="+mn-cs"/>
            </a:endParaRPr>
          </a:p>
        </p:txBody>
      </p:sp>
      <p:sp>
        <p:nvSpPr>
          <p:cNvPr id="9" name="TextBox 8"/>
          <p:cNvSpPr txBox="1"/>
          <p:nvPr/>
        </p:nvSpPr>
        <p:spPr>
          <a:xfrm>
            <a:off x="875867" y="1430976"/>
            <a:ext cx="10231388" cy="2677656"/>
          </a:xfrm>
          <a:prstGeom prst="rect">
            <a:avLst/>
          </a:prstGeom>
          <a:noFill/>
        </p:spPr>
        <p:txBody>
          <a:bodyPr wrap="square">
            <a:spAutoFit/>
          </a:bodyPr>
          <a:lstStyle/>
          <a:p>
            <a:pPr fontAlgn="auto">
              <a:spcBef>
                <a:spcPts val="0"/>
              </a:spcBef>
              <a:spcAft>
                <a:spcPts val="0"/>
              </a:spcAft>
              <a:defRPr/>
            </a:pPr>
            <a:r>
              <a:rPr lang="en-GB" sz="2400" dirty="0">
                <a:solidFill>
                  <a:srgbClr val="0076A8"/>
                </a:solidFill>
                <a:latin typeface="+mj-lt"/>
                <a:cs typeface="+mn-cs"/>
              </a:rPr>
              <a:t>Consider a recent learning experience which you have had. This could be a skill you have developed, such as driving or playing an instrument, or the overall experience of your last year/term/semester/trimester at school, work, college or university. </a:t>
            </a:r>
          </a:p>
          <a:p>
            <a:pPr fontAlgn="auto">
              <a:spcBef>
                <a:spcPts val="0"/>
              </a:spcBef>
              <a:spcAft>
                <a:spcPts val="0"/>
              </a:spcAft>
              <a:defRPr/>
            </a:pPr>
            <a:endParaRPr lang="en-GB" sz="2400" dirty="0">
              <a:solidFill>
                <a:srgbClr val="0076A8"/>
              </a:solidFill>
              <a:latin typeface="+mj-lt"/>
              <a:cs typeface="+mn-cs"/>
            </a:endParaRPr>
          </a:p>
          <a:p>
            <a:pPr fontAlgn="auto">
              <a:spcBef>
                <a:spcPts val="0"/>
              </a:spcBef>
              <a:spcAft>
                <a:spcPts val="0"/>
              </a:spcAft>
              <a:defRPr/>
            </a:pPr>
            <a:r>
              <a:rPr lang="en-GB" sz="2400" dirty="0">
                <a:solidFill>
                  <a:srgbClr val="0076A8"/>
                </a:solidFill>
                <a:latin typeface="+mj-lt"/>
                <a:cs typeface="+mn-cs"/>
              </a:rPr>
              <a:t>Use the ‘encouraging self-reflection’ </a:t>
            </a:r>
            <a:r>
              <a:rPr lang="en-GB" sz="2400" dirty="0" err="1">
                <a:solidFill>
                  <a:srgbClr val="0076A8"/>
                </a:solidFill>
                <a:latin typeface="+mj-lt"/>
                <a:cs typeface="+mn-cs"/>
              </a:rPr>
              <a:t>handout</a:t>
            </a:r>
            <a:r>
              <a:rPr lang="en-GB" sz="2400" dirty="0">
                <a:solidFill>
                  <a:srgbClr val="0076A8"/>
                </a:solidFill>
                <a:latin typeface="+mj-lt"/>
                <a:cs typeface="+mn-cs"/>
              </a:rPr>
              <a:t> or activity provided to </a:t>
            </a:r>
            <a:r>
              <a:rPr lang="en-GB" sz="2400" dirty="0">
                <a:solidFill>
                  <a:srgbClr val="0076A8"/>
                </a:solidFill>
              </a:rPr>
              <a:t>answer the following questions. </a:t>
            </a:r>
            <a:endParaRPr lang="en-GB" sz="2400" dirty="0">
              <a:solidFill>
                <a:srgbClr val="0076A8"/>
              </a:solidFill>
              <a:latin typeface="+mj-lt"/>
              <a:cs typeface="+mn-cs"/>
            </a:endParaRPr>
          </a:p>
        </p:txBody>
      </p:sp>
      <p:sp>
        <p:nvSpPr>
          <p:cNvPr id="7" name="Rounded Rectangle 6"/>
          <p:cNvSpPr/>
          <p:nvPr/>
        </p:nvSpPr>
        <p:spPr>
          <a:xfrm>
            <a:off x="9726563" y="6113065"/>
            <a:ext cx="1695450" cy="4857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15 minutes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type="body" sz="quarter" idx="13"/>
          </p:nvPr>
        </p:nvSpPr>
        <p:spPr bwMode="auto">
          <a:xfrm>
            <a:off x="807879" y="527536"/>
            <a:ext cx="10736419"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GB" sz="3600" b="1" dirty="0">
                <a:solidFill>
                  <a:srgbClr val="0076A8"/>
                </a:solidFill>
              </a:rPr>
              <a:t>Try this activity: </a:t>
            </a:r>
            <a:r>
              <a:rPr lang="en-GB" sz="3600" b="1" dirty="0">
                <a:solidFill>
                  <a:srgbClr val="9F1C64"/>
                </a:solidFill>
              </a:rPr>
              <a:t>encouraging self-reflection</a:t>
            </a:r>
          </a:p>
          <a:p>
            <a:pPr eaLnBrk="1" hangingPunct="1"/>
            <a:endParaRPr lang="en-GB" sz="3200" dirty="0"/>
          </a:p>
        </p:txBody>
      </p:sp>
      <p:sp>
        <p:nvSpPr>
          <p:cNvPr id="6" name="TextBox 5"/>
          <p:cNvSpPr txBox="1"/>
          <p:nvPr/>
        </p:nvSpPr>
        <p:spPr>
          <a:xfrm>
            <a:off x="850742" y="2943947"/>
            <a:ext cx="10533139" cy="3093154"/>
          </a:xfrm>
          <a:prstGeom prst="rect">
            <a:avLst/>
          </a:prstGeom>
          <a:noFill/>
          <a:ln>
            <a:noFill/>
          </a:ln>
        </p:spPr>
        <p:txBody>
          <a:bodyPr wrap="square">
            <a:spAutoFit/>
          </a:bodyPr>
          <a:lstStyle/>
          <a:p>
            <a:pPr marL="457200" indent="-457200" fontAlgn="auto">
              <a:spcBef>
                <a:spcPts val="0"/>
              </a:spcBef>
              <a:spcAft>
                <a:spcPts val="1200"/>
              </a:spcAft>
              <a:buFont typeface="+mj-lt"/>
              <a:buAutoNum type="arabicPeriod" startAt="3"/>
              <a:defRPr/>
            </a:pPr>
            <a:r>
              <a:rPr lang="en-GB" sz="2400" dirty="0">
                <a:solidFill>
                  <a:srgbClr val="0076A8"/>
                </a:solidFill>
                <a:latin typeface="+mj-lt"/>
                <a:cs typeface="+mn-cs"/>
              </a:rPr>
              <a:t>Identify two things or habits that could have been better in your previous learning experience.</a:t>
            </a:r>
          </a:p>
          <a:p>
            <a:pPr marL="457200" indent="-457200" fontAlgn="auto">
              <a:spcBef>
                <a:spcPts val="0"/>
              </a:spcBef>
              <a:spcAft>
                <a:spcPts val="1200"/>
              </a:spcAft>
              <a:buFont typeface="+mj-lt"/>
              <a:buAutoNum type="arabicPeriod" startAt="3"/>
              <a:defRPr/>
            </a:pPr>
            <a:r>
              <a:rPr lang="en-GB" sz="2400" dirty="0">
                <a:solidFill>
                  <a:srgbClr val="0076A8"/>
                </a:solidFill>
                <a:latin typeface="+mj-lt"/>
                <a:cs typeface="+mn-cs"/>
              </a:rPr>
              <a:t>What were the barriers to you learning before?</a:t>
            </a:r>
          </a:p>
          <a:p>
            <a:pPr marL="457200" indent="-457200" fontAlgn="auto">
              <a:spcBef>
                <a:spcPts val="0"/>
              </a:spcBef>
              <a:spcAft>
                <a:spcPts val="1200"/>
              </a:spcAft>
              <a:buFont typeface="+mj-lt"/>
              <a:buAutoNum type="arabicPeriod" startAt="3"/>
              <a:defRPr/>
            </a:pPr>
            <a:r>
              <a:rPr lang="en-GB" sz="2400" dirty="0">
                <a:solidFill>
                  <a:srgbClr val="0076A8"/>
                </a:solidFill>
                <a:latin typeface="+mj-lt"/>
                <a:cs typeface="+mn-cs"/>
              </a:rPr>
              <a:t>How do you hold yourself back from learning?</a:t>
            </a:r>
          </a:p>
          <a:p>
            <a:pPr marL="457200" indent="-457200" fontAlgn="auto">
              <a:spcBef>
                <a:spcPts val="0"/>
              </a:spcBef>
              <a:spcAft>
                <a:spcPts val="1200"/>
              </a:spcAft>
              <a:buFont typeface="+mj-lt"/>
              <a:buAutoNum type="arabicPeriod" startAt="3"/>
              <a:defRPr/>
            </a:pPr>
            <a:r>
              <a:rPr lang="en-GB" sz="2400" dirty="0">
                <a:solidFill>
                  <a:srgbClr val="0076A8"/>
                </a:solidFill>
                <a:latin typeface="+mj-lt"/>
                <a:cs typeface="+mn-cs"/>
              </a:rPr>
              <a:t>Based on your responses to the five questions, what could you do differently to  make your ability to learn better in the future?</a:t>
            </a:r>
            <a:endParaRPr lang="en-GB" sz="2400" dirty="0">
              <a:solidFill>
                <a:srgbClr val="0076A8"/>
              </a:solidFill>
              <a:latin typeface="Berlin Sans FB" panose="020E0602020502020306" pitchFamily="34" charset="0"/>
              <a:cs typeface="+mn-cs"/>
            </a:endParaRPr>
          </a:p>
          <a:p>
            <a:pPr marL="228600" indent="-228600" fontAlgn="auto">
              <a:spcBef>
                <a:spcPts val="0"/>
              </a:spcBef>
              <a:spcAft>
                <a:spcPts val="1200"/>
              </a:spcAft>
              <a:buFont typeface="+mj-lt"/>
              <a:buAutoNum type="arabicPeriod" startAt="3"/>
              <a:defRPr/>
            </a:pPr>
            <a:endParaRPr lang="en-GB" sz="1100" dirty="0">
              <a:solidFill>
                <a:srgbClr val="0076A8"/>
              </a:solidFill>
              <a:latin typeface="Berlin Sans FB" panose="020E0602020502020306" pitchFamily="34" charset="0"/>
              <a:cs typeface="+mn-cs"/>
            </a:endParaRPr>
          </a:p>
        </p:txBody>
      </p:sp>
      <p:sp>
        <p:nvSpPr>
          <p:cNvPr id="9" name="TextBox 8"/>
          <p:cNvSpPr txBox="1"/>
          <p:nvPr/>
        </p:nvSpPr>
        <p:spPr>
          <a:xfrm>
            <a:off x="850742" y="1465063"/>
            <a:ext cx="10533140" cy="1200329"/>
          </a:xfrm>
          <a:prstGeom prst="rect">
            <a:avLst/>
          </a:prstGeom>
          <a:noFill/>
        </p:spPr>
        <p:txBody>
          <a:bodyPr wrap="square">
            <a:spAutoFit/>
          </a:bodyPr>
          <a:lstStyle/>
          <a:p>
            <a:pPr fontAlgn="auto">
              <a:spcBef>
                <a:spcPts val="0"/>
              </a:spcBef>
              <a:spcAft>
                <a:spcPts val="0"/>
              </a:spcAft>
              <a:defRPr/>
            </a:pPr>
            <a:r>
              <a:rPr lang="en-GB" sz="2400" dirty="0">
                <a:solidFill>
                  <a:srgbClr val="0076A8"/>
                </a:solidFill>
                <a:latin typeface="+mj-lt"/>
                <a:cs typeface="+mn-cs"/>
              </a:rPr>
              <a:t>Still considering a recent learning experience which you have had. Use the ‘encouraging self-reflection’ </a:t>
            </a:r>
            <a:r>
              <a:rPr lang="en-GB" sz="2400" dirty="0" err="1">
                <a:solidFill>
                  <a:srgbClr val="0076A8"/>
                </a:solidFill>
                <a:latin typeface="+mj-lt"/>
                <a:cs typeface="+mn-cs"/>
              </a:rPr>
              <a:t>handout</a:t>
            </a:r>
            <a:r>
              <a:rPr lang="en-GB" sz="2400" dirty="0">
                <a:solidFill>
                  <a:srgbClr val="0076A8"/>
                </a:solidFill>
                <a:latin typeface="+mj-lt"/>
                <a:cs typeface="+mn-cs"/>
              </a:rPr>
              <a:t> or activity provided to </a:t>
            </a:r>
            <a:r>
              <a:rPr lang="en-GB" sz="2400" dirty="0">
                <a:solidFill>
                  <a:srgbClr val="0076A8"/>
                </a:solidFill>
              </a:rPr>
              <a:t>answer the remaining questions. </a:t>
            </a:r>
            <a:endParaRPr lang="en-GB" sz="2400" dirty="0">
              <a:solidFill>
                <a:srgbClr val="0076A8"/>
              </a:solidFill>
              <a:latin typeface="+mj-lt"/>
              <a:cs typeface="+mn-cs"/>
            </a:endParaRPr>
          </a:p>
        </p:txBody>
      </p:sp>
      <p:sp>
        <p:nvSpPr>
          <p:cNvPr id="7" name="Rounded Rectangle 6"/>
          <p:cNvSpPr/>
          <p:nvPr/>
        </p:nvSpPr>
        <p:spPr>
          <a:xfrm>
            <a:off x="9734550" y="6108541"/>
            <a:ext cx="1695450" cy="4857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15 minutes</a:t>
            </a:r>
          </a:p>
        </p:txBody>
      </p:sp>
    </p:spTree>
    <p:extLst>
      <p:ext uri="{BB962C8B-B14F-4D97-AF65-F5344CB8AC3E}">
        <p14:creationId xmlns:p14="http://schemas.microsoft.com/office/powerpoint/2010/main" val="11173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2"/>
          <p:cNvSpPr>
            <a:spLocks noGrp="1"/>
          </p:cNvSpPr>
          <p:nvPr>
            <p:ph type="body" sz="quarter" idx="13"/>
          </p:nvPr>
        </p:nvSpPr>
        <p:spPr bwMode="auto">
          <a:xfrm>
            <a:off x="812850" y="657716"/>
            <a:ext cx="8172450"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GB" sz="3600" b="1" dirty="0">
                <a:solidFill>
                  <a:srgbClr val="0076A8"/>
                </a:solidFill>
                <a:cs typeface="Arial" charset="0"/>
              </a:rPr>
              <a:t>Levels of reflective writing</a:t>
            </a:r>
          </a:p>
        </p:txBody>
      </p:sp>
      <p:graphicFrame>
        <p:nvGraphicFramePr>
          <p:cNvPr id="8" name="Content Placeholder 3"/>
          <p:cNvGraphicFramePr>
            <a:graphicFrameLocks/>
          </p:cNvGraphicFramePr>
          <p:nvPr>
            <p:extLst>
              <p:ext uri="{D42A27DB-BD31-4B8C-83A1-F6EECF244321}">
                <p14:modId xmlns:p14="http://schemas.microsoft.com/office/powerpoint/2010/main" val="1459761503"/>
              </p:ext>
            </p:extLst>
          </p:nvPr>
        </p:nvGraphicFramePr>
        <p:xfrm>
          <a:off x="2115455" y="1558553"/>
          <a:ext cx="8085820" cy="4801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type="body" sz="quarter" idx="13"/>
          </p:nvPr>
        </p:nvSpPr>
        <p:spPr bwMode="auto">
          <a:xfrm>
            <a:off x="812850" y="535230"/>
            <a:ext cx="10517138"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GB" sz="3600" b="1" dirty="0">
                <a:solidFill>
                  <a:srgbClr val="0076A8"/>
                </a:solidFill>
              </a:rPr>
              <a:t>Try this activity: </a:t>
            </a:r>
            <a:r>
              <a:rPr lang="en-GB" sz="3600" b="1" dirty="0">
                <a:solidFill>
                  <a:srgbClr val="9F1C64"/>
                </a:solidFill>
              </a:rPr>
              <a:t>identifying levels of writing </a:t>
            </a:r>
          </a:p>
          <a:p>
            <a:pPr eaLnBrk="1" hangingPunct="1"/>
            <a:endParaRPr lang="en-GB" sz="3200" dirty="0"/>
          </a:p>
        </p:txBody>
      </p:sp>
      <p:sp>
        <p:nvSpPr>
          <p:cNvPr id="6" name="TextBox 5"/>
          <p:cNvSpPr txBox="1"/>
          <p:nvPr/>
        </p:nvSpPr>
        <p:spPr>
          <a:xfrm>
            <a:off x="862012" y="3250534"/>
            <a:ext cx="10517138" cy="3277820"/>
          </a:xfrm>
          <a:prstGeom prst="rect">
            <a:avLst/>
          </a:prstGeom>
          <a:noFill/>
          <a:ln>
            <a:noFill/>
          </a:ln>
        </p:spPr>
        <p:txBody>
          <a:bodyPr wrap="square">
            <a:spAutoFit/>
          </a:bodyPr>
          <a:lstStyle/>
          <a:p>
            <a:pPr marL="541338" lvl="2" indent="-541338">
              <a:spcAft>
                <a:spcPts val="600"/>
              </a:spcAft>
              <a:buFont typeface="Arial" pitchFamily="34" charset="0"/>
              <a:buChar char="•"/>
            </a:pPr>
            <a:r>
              <a:rPr lang="en-GB" sz="2300" dirty="0">
                <a:solidFill>
                  <a:srgbClr val="0076A8"/>
                </a:solidFill>
              </a:rPr>
              <a:t>from description to reflective account</a:t>
            </a:r>
          </a:p>
          <a:p>
            <a:pPr marL="541338" lvl="2" indent="-541338">
              <a:spcAft>
                <a:spcPts val="600"/>
              </a:spcAft>
              <a:buFont typeface="Arial" pitchFamily="34" charset="0"/>
              <a:buChar char="•"/>
            </a:pPr>
            <a:r>
              <a:rPr lang="en-GB" sz="2300" dirty="0">
                <a:solidFill>
                  <a:srgbClr val="0076A8"/>
                </a:solidFill>
              </a:rPr>
              <a:t>from no questions to questions to responding to questions</a:t>
            </a:r>
          </a:p>
          <a:p>
            <a:pPr marL="541338" lvl="2" indent="-541338">
              <a:spcAft>
                <a:spcPts val="600"/>
              </a:spcAft>
              <a:buFont typeface="Arial" pitchFamily="34" charset="0"/>
              <a:buChar char="•"/>
            </a:pPr>
            <a:r>
              <a:rPr lang="en-GB" sz="2300" dirty="0">
                <a:solidFill>
                  <a:srgbClr val="0076A8"/>
                </a:solidFill>
              </a:rPr>
              <a:t>emotional influence is recognised, and then handled increasingly effectively</a:t>
            </a:r>
          </a:p>
          <a:p>
            <a:pPr marL="541338" lvl="2" indent="-541338">
              <a:spcAft>
                <a:spcPts val="600"/>
              </a:spcAft>
              <a:buFont typeface="Arial" pitchFamily="34" charset="0"/>
              <a:buChar char="•"/>
            </a:pPr>
            <a:r>
              <a:rPr lang="en-GB" sz="2300" dirty="0">
                <a:solidFill>
                  <a:srgbClr val="0076A8"/>
                </a:solidFill>
              </a:rPr>
              <a:t>there is a ‘standing back from the event’</a:t>
            </a:r>
          </a:p>
          <a:p>
            <a:pPr marL="541338" lvl="2" indent="-541338">
              <a:spcAft>
                <a:spcPts val="600"/>
              </a:spcAft>
              <a:buFont typeface="Arial" pitchFamily="34" charset="0"/>
              <a:buChar char="•"/>
            </a:pPr>
            <a:r>
              <a:rPr lang="en-GB" sz="2300" dirty="0">
                <a:solidFill>
                  <a:srgbClr val="0076A8"/>
                </a:solidFill>
              </a:rPr>
              <a:t>there is a shift from self-questioning, challenge to own ideas</a:t>
            </a:r>
          </a:p>
          <a:p>
            <a:pPr marL="541338" lvl="2" indent="-541338">
              <a:spcAft>
                <a:spcPts val="600"/>
              </a:spcAft>
              <a:buFont typeface="Arial" pitchFamily="34" charset="0"/>
              <a:buChar char="•"/>
            </a:pPr>
            <a:r>
              <a:rPr lang="en-GB" sz="2300" dirty="0">
                <a:solidFill>
                  <a:srgbClr val="0076A8"/>
                </a:solidFill>
              </a:rPr>
              <a:t>from recognition of relevance of prior experience</a:t>
            </a:r>
          </a:p>
          <a:p>
            <a:pPr marL="541338" lvl="2" indent="-541338">
              <a:spcAft>
                <a:spcPts val="600"/>
              </a:spcAft>
              <a:buFont typeface="Arial" pitchFamily="34" charset="0"/>
              <a:buChar char="•"/>
            </a:pPr>
            <a:r>
              <a:rPr lang="en-GB" sz="2300" dirty="0">
                <a:solidFill>
                  <a:srgbClr val="0076A8"/>
                </a:solidFill>
              </a:rPr>
              <a:t>in the taking into account of others’ views.</a:t>
            </a:r>
          </a:p>
          <a:p>
            <a:pPr marL="228600" indent="-228600" fontAlgn="auto">
              <a:spcBef>
                <a:spcPts val="0"/>
              </a:spcBef>
              <a:spcAft>
                <a:spcPts val="600"/>
              </a:spcAft>
              <a:buFontTx/>
              <a:buAutoNum type="arabicPeriod"/>
              <a:defRPr/>
            </a:pPr>
            <a:endParaRPr lang="en-GB" sz="1100" dirty="0">
              <a:solidFill>
                <a:srgbClr val="0076A8"/>
              </a:solidFill>
              <a:latin typeface="Berlin Sans FB" panose="020E0602020502020306" pitchFamily="34" charset="0"/>
              <a:cs typeface="+mn-cs"/>
            </a:endParaRPr>
          </a:p>
        </p:txBody>
      </p:sp>
      <p:sp>
        <p:nvSpPr>
          <p:cNvPr id="9" name="TextBox 8"/>
          <p:cNvSpPr txBox="1"/>
          <p:nvPr/>
        </p:nvSpPr>
        <p:spPr>
          <a:xfrm>
            <a:off x="862012" y="1128432"/>
            <a:ext cx="10517138" cy="2142318"/>
          </a:xfrm>
          <a:prstGeom prst="rect">
            <a:avLst/>
          </a:prstGeom>
          <a:noFill/>
        </p:spPr>
        <p:txBody>
          <a:bodyPr wrap="square">
            <a:spAutoFit/>
          </a:bodyPr>
          <a:lstStyle/>
          <a:p>
            <a:pPr fontAlgn="auto">
              <a:lnSpc>
                <a:spcPct val="120000"/>
              </a:lnSpc>
              <a:spcBef>
                <a:spcPts val="0"/>
              </a:spcBef>
              <a:spcAft>
                <a:spcPts val="0"/>
              </a:spcAft>
              <a:defRPr/>
            </a:pPr>
            <a:endParaRPr lang="en-GB" dirty="0">
              <a:solidFill>
                <a:srgbClr val="004676"/>
              </a:solidFill>
              <a:latin typeface="+mj-lt"/>
              <a:cs typeface="+mn-cs"/>
            </a:endParaRPr>
          </a:p>
          <a:p>
            <a:pPr fontAlgn="auto">
              <a:spcBef>
                <a:spcPts val="0"/>
              </a:spcBef>
              <a:spcAft>
                <a:spcPts val="0"/>
              </a:spcAft>
              <a:defRPr/>
            </a:pPr>
            <a:r>
              <a:rPr lang="en-GB" sz="2300" dirty="0">
                <a:solidFill>
                  <a:srgbClr val="0076A8"/>
                </a:solidFill>
                <a:latin typeface="+mj-lt"/>
                <a:cs typeface="+mn-cs"/>
              </a:rPr>
              <a:t>Read the ‘identifying levels of writing’ </a:t>
            </a:r>
            <a:r>
              <a:rPr lang="en-GB" sz="2300" dirty="0" err="1">
                <a:solidFill>
                  <a:srgbClr val="0076A8"/>
                </a:solidFill>
                <a:latin typeface="+mj-lt"/>
                <a:cs typeface="+mn-cs"/>
              </a:rPr>
              <a:t>handout</a:t>
            </a:r>
            <a:r>
              <a:rPr lang="en-GB" sz="2300" dirty="0">
                <a:solidFill>
                  <a:srgbClr val="0076A8"/>
                </a:solidFill>
                <a:latin typeface="+mj-lt"/>
                <a:cs typeface="+mn-cs"/>
              </a:rPr>
              <a:t> provided which tells a story in three different ways. Make sure that you can identify which of the stories fall into the three levels of reflective writing. To help you to identify deepening reflection in writing, look for the following shifts (Moon 2004):</a:t>
            </a:r>
          </a:p>
          <a:p>
            <a:pPr fontAlgn="auto">
              <a:lnSpc>
                <a:spcPct val="120000"/>
              </a:lnSpc>
              <a:spcBef>
                <a:spcPts val="0"/>
              </a:spcBef>
              <a:spcAft>
                <a:spcPts val="0"/>
              </a:spcAft>
              <a:defRPr/>
            </a:pPr>
            <a:endParaRPr lang="en-GB" dirty="0">
              <a:solidFill>
                <a:srgbClr val="004676"/>
              </a:solidFill>
              <a:latin typeface="+mj-lt"/>
              <a:cs typeface="+mn-cs"/>
            </a:endParaRPr>
          </a:p>
        </p:txBody>
      </p:sp>
      <p:sp>
        <p:nvSpPr>
          <p:cNvPr id="5" name="Rounded Rectangle 4"/>
          <p:cNvSpPr/>
          <p:nvPr/>
        </p:nvSpPr>
        <p:spPr>
          <a:xfrm>
            <a:off x="9734554" y="6108458"/>
            <a:ext cx="1695450" cy="4857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10 minutes</a:t>
            </a:r>
          </a:p>
        </p:txBody>
      </p:sp>
    </p:spTree>
    <p:extLst>
      <p:ext uri="{BB962C8B-B14F-4D97-AF65-F5344CB8AC3E}">
        <p14:creationId xmlns:p14="http://schemas.microsoft.com/office/powerpoint/2010/main" val="1459547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2"/>
          <p:cNvSpPr>
            <a:spLocks noGrp="1"/>
          </p:cNvSpPr>
          <p:nvPr>
            <p:ph type="body" sz="quarter" idx="13"/>
          </p:nvPr>
        </p:nvSpPr>
        <p:spPr bwMode="auto">
          <a:xfrm>
            <a:off x="812850" y="627062"/>
            <a:ext cx="10902900" cy="1108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eaLnBrk="1" hangingPunct="1"/>
            <a:r>
              <a:rPr lang="en-GB" sz="3900" b="1" dirty="0">
                <a:solidFill>
                  <a:srgbClr val="0076A8"/>
                </a:solidFill>
                <a:cs typeface="Arial" charset="0"/>
              </a:rPr>
              <a:t>Supporting the development of critical</a:t>
            </a:r>
            <a:br>
              <a:rPr lang="en-GB" sz="3900" b="1" dirty="0">
                <a:solidFill>
                  <a:srgbClr val="0076A8"/>
                </a:solidFill>
                <a:cs typeface="Arial" charset="0"/>
              </a:rPr>
            </a:br>
            <a:r>
              <a:rPr lang="en-GB" sz="3900" b="1" dirty="0">
                <a:solidFill>
                  <a:srgbClr val="0076A8"/>
                </a:solidFill>
                <a:cs typeface="Arial" charset="0"/>
              </a:rPr>
              <a:t>self-reflection</a:t>
            </a:r>
          </a:p>
          <a:p>
            <a:pPr eaLnBrk="1" hangingPunct="1"/>
            <a:endParaRPr lang="en-GB" sz="2800" dirty="0"/>
          </a:p>
        </p:txBody>
      </p:sp>
      <p:sp>
        <p:nvSpPr>
          <p:cNvPr id="17411" name="TextBox 8"/>
          <p:cNvSpPr txBox="1">
            <a:spLocks noChangeArrowheads="1"/>
          </p:cNvSpPr>
          <p:nvPr/>
        </p:nvSpPr>
        <p:spPr bwMode="auto">
          <a:xfrm>
            <a:off x="812850" y="1895032"/>
            <a:ext cx="10902900" cy="2047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900" dirty="0">
                <a:solidFill>
                  <a:srgbClr val="0076A8"/>
                </a:solidFill>
              </a:rPr>
              <a:t>Both having a learning experience and thinking about it afterwards results in us learning. When this is done with awareness and the intention of identifying areas for deeper learning, the process is known as reflection. Learning experiences include attending a lecture  or class meeting, reading, watching a video or engaging in a conversation. Below you will find some practical ways to reflect on learning.</a:t>
            </a:r>
          </a:p>
          <a:p>
            <a:pPr eaLnBrk="1" hangingPunct="1">
              <a:lnSpc>
                <a:spcPct val="120000"/>
              </a:lnSpc>
            </a:pPr>
            <a:endParaRPr lang="en-GB" sz="1400" dirty="0">
              <a:solidFill>
                <a:srgbClr val="0076A8"/>
              </a:solidFill>
            </a:endParaRPr>
          </a:p>
          <a:p>
            <a:pPr eaLnBrk="1" hangingPunct="1">
              <a:lnSpc>
                <a:spcPct val="120000"/>
              </a:lnSpc>
            </a:pPr>
            <a:endParaRPr lang="en-GB" sz="1400" dirty="0">
              <a:solidFill>
                <a:srgbClr val="0076A8"/>
              </a:solidFill>
            </a:endParaRPr>
          </a:p>
        </p:txBody>
      </p:sp>
      <p:sp>
        <p:nvSpPr>
          <p:cNvPr id="4" name="Rounded Rectangle 3"/>
          <p:cNvSpPr/>
          <p:nvPr/>
        </p:nvSpPr>
        <p:spPr>
          <a:xfrm>
            <a:off x="812850" y="3529058"/>
            <a:ext cx="5626051" cy="1287462"/>
          </a:xfrm>
          <a:prstGeom prst="roundRect">
            <a:avLst>
              <a:gd name="adj" fmla="val 9710"/>
            </a:avLst>
          </a:prstGeom>
          <a:solidFill>
            <a:srgbClr val="4A98BC"/>
          </a:solidFill>
          <a:ln>
            <a:solidFill>
              <a:srgbClr val="FFFFFF"/>
            </a:solidFill>
          </a:ln>
        </p:spPr>
        <p:style>
          <a:lnRef idx="1">
            <a:schemeClr val="accent1"/>
          </a:lnRef>
          <a:fillRef idx="3">
            <a:schemeClr val="accent1"/>
          </a:fillRef>
          <a:effectRef idx="2">
            <a:schemeClr val="accent1"/>
          </a:effectRef>
          <a:fontRef idx="minor">
            <a:schemeClr val="lt1"/>
          </a:fontRef>
        </p:style>
        <p:txBody>
          <a:bodyPr/>
          <a:lstStyle/>
          <a:p>
            <a:r>
              <a:rPr lang="en-GB" sz="1400" b="1" i="1" dirty="0">
                <a:solidFill>
                  <a:schemeClr val="accent1"/>
                </a:solidFill>
                <a:cs typeface="Arial" panose="020B0604020202020204" pitchFamily="34" charset="0"/>
              </a:rPr>
              <a:t>Learning Journals</a:t>
            </a:r>
            <a:r>
              <a:rPr lang="en-GB" sz="1400" b="1" i="1" dirty="0">
                <a:solidFill>
                  <a:srgbClr val="004676"/>
                </a:solidFill>
                <a:cs typeface="Arial" panose="020B0604020202020204" pitchFamily="34" charset="0"/>
              </a:rPr>
              <a:t>:</a:t>
            </a:r>
            <a:r>
              <a:rPr lang="en-GB" sz="1400" b="1" dirty="0">
                <a:solidFill>
                  <a:srgbClr val="004676"/>
                </a:solidFill>
                <a:cs typeface="Arial" panose="020B0604020202020204" pitchFamily="34" charset="0"/>
              </a:rPr>
              <a:t>  </a:t>
            </a:r>
            <a:r>
              <a:rPr lang="en-GB" sz="1600" dirty="0"/>
              <a:t>Learning journals are written or electronic records, which students create as they think about concepts they have learned</a:t>
            </a:r>
          </a:p>
        </p:txBody>
      </p:sp>
      <p:sp>
        <p:nvSpPr>
          <p:cNvPr id="13" name="Rounded Rectangle 12"/>
          <p:cNvSpPr/>
          <p:nvPr/>
        </p:nvSpPr>
        <p:spPr>
          <a:xfrm>
            <a:off x="812850" y="4533153"/>
            <a:ext cx="5626051" cy="1517650"/>
          </a:xfrm>
          <a:prstGeom prst="roundRect">
            <a:avLst>
              <a:gd name="adj" fmla="val 9710"/>
            </a:avLst>
          </a:prstGeom>
          <a:solidFill>
            <a:schemeClr val="accent4">
              <a:lumMod val="60000"/>
              <a:lumOff val="4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a:lstStyle/>
          <a:p>
            <a:r>
              <a:rPr lang="en-GB" sz="1400" b="1" i="1" dirty="0">
                <a:solidFill>
                  <a:srgbClr val="004676"/>
                </a:solidFill>
                <a:cs typeface="Arial" panose="020B0604020202020204" pitchFamily="34" charset="0"/>
              </a:rPr>
              <a:t>Peer Review: </a:t>
            </a:r>
            <a:r>
              <a:rPr lang="en-GB" sz="1400" b="1" dirty="0">
                <a:solidFill>
                  <a:srgbClr val="004676"/>
                </a:solidFill>
                <a:cs typeface="Arial" panose="020B0604020202020204" pitchFamily="34" charset="0"/>
              </a:rPr>
              <a:t> </a:t>
            </a:r>
            <a:r>
              <a:rPr lang="en-GB" sz="1600" dirty="0"/>
              <a:t>In peer review, students reflect on their own and others' performance of group tasks</a:t>
            </a:r>
            <a:endParaRPr lang="en-GB" sz="2000" b="1" dirty="0">
              <a:cs typeface="Arial" panose="020B0604020202020204" pitchFamily="34" charset="0"/>
            </a:endParaRPr>
          </a:p>
        </p:txBody>
      </p:sp>
      <p:sp>
        <p:nvSpPr>
          <p:cNvPr id="14" name="Rounded Rectangle 13"/>
          <p:cNvSpPr/>
          <p:nvPr/>
        </p:nvSpPr>
        <p:spPr>
          <a:xfrm>
            <a:off x="812850" y="5384893"/>
            <a:ext cx="5626051" cy="958757"/>
          </a:xfrm>
          <a:prstGeom prst="roundRect">
            <a:avLst>
              <a:gd name="adj" fmla="val 9710"/>
            </a:avLst>
          </a:prstGeom>
          <a:solidFill>
            <a:schemeClr val="accent5"/>
          </a:solidFill>
          <a:ln>
            <a:solidFill>
              <a:srgbClr val="FFFFFF"/>
            </a:solidFill>
          </a:ln>
        </p:spPr>
        <p:style>
          <a:lnRef idx="1">
            <a:schemeClr val="accent1"/>
          </a:lnRef>
          <a:fillRef idx="3">
            <a:schemeClr val="accent1"/>
          </a:fillRef>
          <a:effectRef idx="2">
            <a:schemeClr val="accent1"/>
          </a:effectRef>
          <a:fontRef idx="minor">
            <a:schemeClr val="lt1"/>
          </a:fontRef>
        </p:style>
        <p:txBody>
          <a:bodyPr/>
          <a:lstStyle/>
          <a:p>
            <a:r>
              <a:rPr lang="en-GB" sz="1400" b="1" i="1" dirty="0">
                <a:solidFill>
                  <a:srgbClr val="004676"/>
                </a:solidFill>
                <a:cs typeface="Arial" panose="020B0604020202020204" pitchFamily="34" charset="0"/>
              </a:rPr>
              <a:t>Student Portfolios</a:t>
            </a:r>
            <a:r>
              <a:rPr lang="en-GB" sz="1400" b="1" dirty="0">
                <a:solidFill>
                  <a:srgbClr val="004676"/>
                </a:solidFill>
                <a:cs typeface="Arial" panose="020B0604020202020204" pitchFamily="34" charset="0"/>
              </a:rPr>
              <a:t>:  </a:t>
            </a:r>
            <a:r>
              <a:rPr lang="en-GB" sz="1600" dirty="0">
                <a:solidFill>
                  <a:schemeClr val="tx1"/>
                </a:solidFill>
              </a:rPr>
              <a:t>A student portfolio is defined as a collection of student work that illustrates the students’ efforts, progress, or achievement</a:t>
            </a:r>
            <a:endParaRPr lang="en-GB" sz="2000" b="1" dirty="0">
              <a:solidFill>
                <a:schemeClr val="tx1"/>
              </a:solidFill>
              <a:cs typeface="Arial" panose="020B0604020202020204" pitchFamily="34" charset="0"/>
            </a:endParaRPr>
          </a:p>
        </p:txBody>
      </p:sp>
      <p:graphicFrame>
        <p:nvGraphicFramePr>
          <p:cNvPr id="8" name="Diagram 7"/>
          <p:cNvGraphicFramePr/>
          <p:nvPr>
            <p:extLst>
              <p:ext uri="{D42A27DB-BD31-4B8C-83A1-F6EECF244321}">
                <p14:modId xmlns:p14="http://schemas.microsoft.com/office/powerpoint/2010/main" val="2024302794"/>
              </p:ext>
            </p:extLst>
          </p:nvPr>
        </p:nvGraphicFramePr>
        <p:xfrm>
          <a:off x="7420897" y="3429000"/>
          <a:ext cx="3551903" cy="31607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p:cNvSpPr>
          <p:nvPr>
            <p:ph type="body" sz="quarter" idx="13"/>
          </p:nvPr>
        </p:nvSpPr>
        <p:spPr bwMode="auto">
          <a:xfrm>
            <a:off x="815975" y="527051"/>
            <a:ext cx="10128249" cy="76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GB" sz="3600" b="1" dirty="0">
                <a:solidFill>
                  <a:srgbClr val="0076A8"/>
                </a:solidFill>
                <a:cs typeface="Arial" charset="0"/>
              </a:rPr>
              <a:t>Strategies for developing learning journals</a:t>
            </a:r>
          </a:p>
        </p:txBody>
      </p:sp>
      <p:sp>
        <p:nvSpPr>
          <p:cNvPr id="19459" name="TextBox 8"/>
          <p:cNvSpPr txBox="1">
            <a:spLocks noChangeArrowheads="1"/>
          </p:cNvSpPr>
          <p:nvPr/>
        </p:nvSpPr>
        <p:spPr bwMode="auto">
          <a:xfrm>
            <a:off x="815975" y="1648420"/>
            <a:ext cx="26130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1" eaLnBrk="1" hangingPunct="1"/>
            <a:r>
              <a:rPr lang="en-GB" sz="2000" dirty="0">
                <a:solidFill>
                  <a:srgbClr val="0076A8"/>
                </a:solidFill>
              </a:rPr>
              <a:t>Use these strategies to increase your critical self-reflection   </a:t>
            </a:r>
          </a:p>
        </p:txBody>
      </p:sp>
      <p:cxnSp>
        <p:nvCxnSpPr>
          <p:cNvPr id="5" name="Straight Connector 4"/>
          <p:cNvCxnSpPr/>
          <p:nvPr/>
        </p:nvCxnSpPr>
        <p:spPr>
          <a:xfrm>
            <a:off x="4749803" y="2987675"/>
            <a:ext cx="9525" cy="714375"/>
          </a:xfrm>
          <a:prstGeom prst="line">
            <a:avLst/>
          </a:prstGeom>
          <a:ln>
            <a:solidFill>
              <a:schemeClr val="accent2"/>
            </a:solidFill>
            <a:tailEnd type="ova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529015" y="3848099"/>
            <a:ext cx="2441575" cy="2046714"/>
          </a:xfrm>
          <a:prstGeom prst="rect">
            <a:avLst/>
          </a:prstGeom>
          <a:solidFill>
            <a:srgbClr val="9F1C64">
              <a:alpha val="15000"/>
            </a:srgbClr>
          </a:solidFill>
        </p:spPr>
        <p:txBody>
          <a:bodyPr>
            <a:spAutoFit/>
          </a:bodyPr>
          <a:lstStyle/>
          <a:p>
            <a:pPr fontAlgn="auto">
              <a:spcBef>
                <a:spcPts val="0"/>
              </a:spcBef>
              <a:spcAft>
                <a:spcPts val="600"/>
              </a:spcAft>
              <a:defRPr/>
            </a:pPr>
            <a:r>
              <a:rPr lang="en-GB" sz="1400" b="1" dirty="0">
                <a:solidFill>
                  <a:srgbClr val="9F1C64"/>
                </a:solidFill>
                <a:latin typeface="Arial" panose="020B0604020202020204" pitchFamily="34" charset="0"/>
                <a:cs typeface="Arial" panose="020B0604020202020204" pitchFamily="34" charset="0"/>
              </a:rPr>
              <a:t>For example</a:t>
            </a:r>
          </a:p>
          <a:p>
            <a:pPr marL="176213" indent="-176213" fontAlgn="auto">
              <a:spcBef>
                <a:spcPts val="0"/>
              </a:spcBef>
              <a:spcAft>
                <a:spcPts val="600"/>
              </a:spcAft>
              <a:buFont typeface="Arial"/>
              <a:buChar char="•"/>
              <a:tabLst>
                <a:tab pos="176213" algn="l"/>
              </a:tabLst>
              <a:defRPr/>
            </a:pPr>
            <a:r>
              <a:rPr lang="en-GB" sz="1400" dirty="0">
                <a:solidFill>
                  <a:srgbClr val="9F1C64"/>
                </a:solidFill>
                <a:latin typeface="Arial" panose="020B0604020202020204" pitchFamily="34" charset="0"/>
                <a:cs typeface="Arial" panose="020B0604020202020204" pitchFamily="34" charset="0"/>
              </a:rPr>
              <a:t>Word documents or online journals are useful.</a:t>
            </a:r>
          </a:p>
          <a:p>
            <a:pPr marL="176213" indent="-176213" fontAlgn="auto">
              <a:spcBef>
                <a:spcPts val="0"/>
              </a:spcBef>
              <a:spcAft>
                <a:spcPts val="600"/>
              </a:spcAft>
              <a:buFont typeface="Arial"/>
              <a:buChar char="•"/>
              <a:tabLst>
                <a:tab pos="176213" algn="l"/>
              </a:tabLst>
              <a:defRPr/>
            </a:pPr>
            <a:r>
              <a:rPr lang="en-GB" sz="1400" dirty="0">
                <a:solidFill>
                  <a:srgbClr val="9F1C64"/>
                </a:solidFill>
                <a:latin typeface="Arial" panose="020B0604020202020204" pitchFamily="34" charset="0"/>
                <a:cs typeface="Arial" panose="020B0604020202020204" pitchFamily="34" charset="0"/>
              </a:rPr>
              <a:t>Video or audio files can be included.</a:t>
            </a:r>
          </a:p>
          <a:p>
            <a:pPr marL="176213" indent="-176213" fontAlgn="auto">
              <a:spcBef>
                <a:spcPts val="0"/>
              </a:spcBef>
              <a:spcAft>
                <a:spcPts val="600"/>
              </a:spcAft>
              <a:buFont typeface="Arial"/>
              <a:buChar char="•"/>
              <a:tabLst>
                <a:tab pos="176213" algn="l"/>
              </a:tabLst>
              <a:defRPr/>
            </a:pPr>
            <a:r>
              <a:rPr lang="en-GB" sz="1400" dirty="0">
                <a:solidFill>
                  <a:srgbClr val="9F1C64"/>
                </a:solidFill>
                <a:latin typeface="Arial" panose="020B0604020202020204" pitchFamily="34" charset="0"/>
                <a:cs typeface="Arial" panose="020B0604020202020204" pitchFamily="34" charset="0"/>
              </a:rPr>
              <a:t>Learning journals need to be dynamic resources that continue to grow.</a:t>
            </a:r>
          </a:p>
        </p:txBody>
      </p:sp>
      <p:cxnSp>
        <p:nvCxnSpPr>
          <p:cNvPr id="16" name="Straight Connector 15"/>
          <p:cNvCxnSpPr/>
          <p:nvPr/>
        </p:nvCxnSpPr>
        <p:spPr>
          <a:xfrm>
            <a:off x="7564440" y="3848099"/>
            <a:ext cx="9525" cy="674688"/>
          </a:xfrm>
          <a:prstGeom prst="line">
            <a:avLst/>
          </a:prstGeom>
          <a:ln>
            <a:solidFill>
              <a:srgbClr val="004676"/>
            </a:solidFill>
            <a:tailEnd type="oval"/>
          </a:ln>
          <a:effectLst/>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6103940" y="1654174"/>
            <a:ext cx="2943225" cy="2597150"/>
          </a:xfrm>
          <a:prstGeom prst="roundRect">
            <a:avLst>
              <a:gd name="adj" fmla="val 4736"/>
            </a:avLst>
          </a:prstGeom>
          <a:solidFill>
            <a:srgbClr val="0076A8"/>
          </a:solidFill>
          <a:ln>
            <a:noFill/>
          </a:ln>
        </p:spPr>
        <p:style>
          <a:lnRef idx="3">
            <a:schemeClr val="lt1"/>
          </a:lnRef>
          <a:fillRef idx="1">
            <a:schemeClr val="accent3"/>
          </a:fillRef>
          <a:effectRef idx="1">
            <a:schemeClr val="accent3"/>
          </a:effectRef>
          <a:fontRef idx="minor">
            <a:schemeClr val="lt1"/>
          </a:fontRef>
        </p:style>
        <p:txBody>
          <a:bodyPr anchor="ctr"/>
          <a:lstStyle/>
          <a:p>
            <a:pPr algn="ctr" fontAlgn="auto">
              <a:lnSpc>
                <a:spcPct val="110000"/>
              </a:lnSpc>
              <a:spcBef>
                <a:spcPts val="0"/>
              </a:spcBef>
              <a:spcAft>
                <a:spcPts val="0"/>
              </a:spcAft>
              <a:defRPr/>
            </a:pPr>
            <a:r>
              <a:rPr lang="en-GB" sz="1400" dirty="0">
                <a:cs typeface="Arial" panose="020B0604020202020204" pitchFamily="34" charset="0"/>
              </a:rPr>
              <a:t>To start with, choose a learning experience and use the journal entry template to write a reflective journal entry. Return to the journal entry at a later date to reflect for a second time on your learning experience.</a:t>
            </a:r>
          </a:p>
        </p:txBody>
      </p:sp>
      <p:sp>
        <p:nvSpPr>
          <p:cNvPr id="17" name="TextBox 16"/>
          <p:cNvSpPr txBox="1"/>
          <p:nvPr/>
        </p:nvSpPr>
        <p:spPr>
          <a:xfrm>
            <a:off x="6102353" y="4625975"/>
            <a:ext cx="2943225" cy="2031325"/>
          </a:xfrm>
          <a:prstGeom prst="rect">
            <a:avLst/>
          </a:prstGeom>
          <a:solidFill>
            <a:schemeClr val="accent1">
              <a:lumMod val="20000"/>
              <a:lumOff val="80000"/>
              <a:alpha val="37000"/>
            </a:schemeClr>
          </a:solidFill>
        </p:spPr>
        <p:txBody>
          <a:bodyPr>
            <a:spAutoFit/>
          </a:bodyPr>
          <a:lstStyle/>
          <a:p>
            <a:pPr algn="ctr"/>
            <a:r>
              <a:rPr lang="en-GB" sz="1400" dirty="0">
                <a:solidFill>
                  <a:schemeClr val="accent3">
                    <a:lumMod val="50000"/>
                  </a:schemeClr>
                </a:solidFill>
              </a:rPr>
              <a:t>Try to not treat reflective activities as extra work. Look for its relevance to your learning and you will remain motivated.</a:t>
            </a:r>
          </a:p>
          <a:p>
            <a:pPr algn="ctr"/>
            <a:r>
              <a:rPr lang="en-GB" sz="1400" dirty="0">
                <a:solidFill>
                  <a:schemeClr val="accent3">
                    <a:lumMod val="50000"/>
                  </a:schemeClr>
                </a:solidFill>
                <a:latin typeface="Arial" panose="020B0604020202020204" pitchFamily="34" charset="0"/>
                <a:cs typeface="Arial" panose="020B0604020202020204" pitchFamily="34" charset="0"/>
              </a:rPr>
              <a:t>There are many online journal tools, mobile phone apps and blogs available. Once you have developed the skills, you can explore these further.</a:t>
            </a:r>
          </a:p>
        </p:txBody>
      </p:sp>
      <p:cxnSp>
        <p:nvCxnSpPr>
          <p:cNvPr id="19" name="Straight Connector 18"/>
          <p:cNvCxnSpPr/>
          <p:nvPr/>
        </p:nvCxnSpPr>
        <p:spPr>
          <a:xfrm>
            <a:off x="10377490" y="2987675"/>
            <a:ext cx="9525" cy="714375"/>
          </a:xfrm>
          <a:prstGeom prst="line">
            <a:avLst/>
          </a:prstGeom>
          <a:ln>
            <a:solidFill>
              <a:schemeClr val="accent2"/>
            </a:solidFill>
            <a:tailEnd type="ova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234490" y="3849688"/>
            <a:ext cx="2441575" cy="2160591"/>
          </a:xfrm>
          <a:prstGeom prst="rect">
            <a:avLst/>
          </a:prstGeom>
          <a:solidFill>
            <a:srgbClr val="9F1C64">
              <a:alpha val="15000"/>
            </a:srgbClr>
          </a:solidFill>
        </p:spPr>
        <p:txBody>
          <a:bodyPr>
            <a:spAutoFit/>
          </a:bodyPr>
          <a:lstStyle/>
          <a:p>
            <a:pPr fontAlgn="auto">
              <a:lnSpc>
                <a:spcPct val="120000"/>
              </a:lnSpc>
              <a:spcBef>
                <a:spcPts val="0"/>
              </a:spcBef>
              <a:spcAft>
                <a:spcPts val="0"/>
              </a:spcAft>
              <a:defRPr/>
            </a:pPr>
            <a:r>
              <a:rPr lang="en-GB" sz="1400" b="1" dirty="0">
                <a:solidFill>
                  <a:srgbClr val="9F1C64"/>
                </a:solidFill>
                <a:latin typeface="Arial" panose="020B0604020202020204" pitchFamily="34" charset="0"/>
                <a:cs typeface="Arial" panose="020B0604020202020204" pitchFamily="34" charset="0"/>
              </a:rPr>
              <a:t>Some things you can try</a:t>
            </a:r>
          </a:p>
          <a:p>
            <a:pPr marL="285750" indent="-285750" fontAlgn="auto">
              <a:lnSpc>
                <a:spcPct val="120000"/>
              </a:lnSpc>
              <a:spcBef>
                <a:spcPts val="0"/>
              </a:spcBef>
              <a:spcAft>
                <a:spcPts val="0"/>
              </a:spcAft>
              <a:buFont typeface="Arial" pitchFamily="34" charset="0"/>
              <a:buChar char="•"/>
              <a:defRPr/>
            </a:pPr>
            <a:r>
              <a:rPr lang="en-GB" sz="1400" dirty="0">
                <a:solidFill>
                  <a:srgbClr val="9F1C64"/>
                </a:solidFill>
                <a:latin typeface="Arial" panose="020B0604020202020204" pitchFamily="34" charset="0"/>
                <a:cs typeface="Arial" panose="020B0604020202020204" pitchFamily="34" charset="0"/>
              </a:rPr>
              <a:t>What did you learn?</a:t>
            </a:r>
          </a:p>
          <a:p>
            <a:pPr marL="285750" indent="-285750" fontAlgn="auto">
              <a:lnSpc>
                <a:spcPct val="120000"/>
              </a:lnSpc>
              <a:spcBef>
                <a:spcPts val="0"/>
              </a:spcBef>
              <a:spcAft>
                <a:spcPts val="0"/>
              </a:spcAft>
              <a:buFont typeface="Arial" pitchFamily="34" charset="0"/>
              <a:buChar char="•"/>
              <a:defRPr/>
            </a:pPr>
            <a:r>
              <a:rPr lang="en-GB" sz="1400" dirty="0">
                <a:solidFill>
                  <a:srgbClr val="9F1C64"/>
                </a:solidFill>
                <a:latin typeface="Arial" panose="020B0604020202020204" pitchFamily="34" charset="0"/>
                <a:cs typeface="Arial" panose="020B0604020202020204" pitchFamily="34" charset="0"/>
              </a:rPr>
              <a:t>How did you feel when you were learning?</a:t>
            </a:r>
          </a:p>
          <a:p>
            <a:pPr marL="285750" indent="-285750" fontAlgn="auto">
              <a:lnSpc>
                <a:spcPct val="120000"/>
              </a:lnSpc>
              <a:spcBef>
                <a:spcPts val="0"/>
              </a:spcBef>
              <a:spcAft>
                <a:spcPts val="0"/>
              </a:spcAft>
              <a:buFont typeface="Arial" pitchFamily="34" charset="0"/>
              <a:buChar char="•"/>
              <a:defRPr/>
            </a:pPr>
            <a:r>
              <a:rPr lang="en-GB" sz="1400" dirty="0">
                <a:solidFill>
                  <a:srgbClr val="9F1C64"/>
                </a:solidFill>
                <a:latin typeface="Arial" panose="020B0604020202020204" pitchFamily="34" charset="0"/>
                <a:cs typeface="Arial" panose="020B0604020202020204" pitchFamily="34" charset="0"/>
              </a:rPr>
              <a:t>How can you apply the learning in the future?</a:t>
            </a:r>
          </a:p>
          <a:p>
            <a:pPr marL="285750" indent="-285750" fontAlgn="auto">
              <a:lnSpc>
                <a:spcPct val="120000"/>
              </a:lnSpc>
              <a:spcBef>
                <a:spcPts val="0"/>
              </a:spcBef>
              <a:spcAft>
                <a:spcPts val="0"/>
              </a:spcAft>
              <a:buFont typeface="Arial" pitchFamily="34" charset="0"/>
              <a:buChar char="•"/>
              <a:defRPr/>
            </a:pPr>
            <a:r>
              <a:rPr lang="en-GB" sz="1400" dirty="0">
                <a:solidFill>
                  <a:srgbClr val="9F1C64"/>
                </a:solidFill>
                <a:latin typeface="Arial" panose="020B0604020202020204" pitchFamily="34" charset="0"/>
                <a:cs typeface="Arial" panose="020B0604020202020204" pitchFamily="34" charset="0"/>
              </a:rPr>
              <a:t>What were the barriers to learning?</a:t>
            </a:r>
          </a:p>
        </p:txBody>
      </p:sp>
      <p:sp>
        <p:nvSpPr>
          <p:cNvPr id="18" name="Rounded Rectangle 17"/>
          <p:cNvSpPr/>
          <p:nvPr/>
        </p:nvSpPr>
        <p:spPr>
          <a:xfrm>
            <a:off x="9159878" y="1647825"/>
            <a:ext cx="2439987" cy="1781175"/>
          </a:xfrm>
          <a:prstGeom prst="roundRect">
            <a:avLst>
              <a:gd name="adj" fmla="val 4736"/>
            </a:avLst>
          </a:prstGeom>
          <a:solidFill>
            <a:srgbClr val="9F1C64"/>
          </a:solidFill>
          <a:ln>
            <a:noFill/>
          </a:ln>
        </p:spPr>
        <p:style>
          <a:lnRef idx="3">
            <a:schemeClr val="lt1"/>
          </a:lnRef>
          <a:fillRef idx="1">
            <a:schemeClr val="accent3"/>
          </a:fillRef>
          <a:effectRef idx="1">
            <a:schemeClr val="accent3"/>
          </a:effectRef>
          <a:fontRef idx="minor">
            <a:schemeClr val="lt1"/>
          </a:fontRef>
        </p:style>
        <p:txBody>
          <a:bodyPr anchor="ctr"/>
          <a:lstStyle/>
          <a:p>
            <a:pPr algn="ctr" fontAlgn="auto">
              <a:lnSpc>
                <a:spcPct val="110000"/>
              </a:lnSpc>
              <a:spcBef>
                <a:spcPts val="0"/>
              </a:spcBef>
              <a:spcAft>
                <a:spcPts val="0"/>
              </a:spcAft>
              <a:defRPr/>
            </a:pPr>
            <a:r>
              <a:rPr lang="en-GB" sz="1400" dirty="0">
                <a:cs typeface="Arial" panose="020B0604020202020204" pitchFamily="34" charset="0"/>
              </a:rPr>
              <a:t>The process of  initial reflection can be followed by a second reflection. </a:t>
            </a:r>
          </a:p>
        </p:txBody>
      </p:sp>
      <p:sp>
        <p:nvSpPr>
          <p:cNvPr id="8" name="Rounded Rectangle 7"/>
          <p:cNvSpPr/>
          <p:nvPr/>
        </p:nvSpPr>
        <p:spPr>
          <a:xfrm>
            <a:off x="3538540" y="1647825"/>
            <a:ext cx="2441575" cy="1781175"/>
          </a:xfrm>
          <a:prstGeom prst="roundRect">
            <a:avLst>
              <a:gd name="adj" fmla="val 4736"/>
            </a:avLst>
          </a:prstGeom>
          <a:solidFill>
            <a:srgbClr val="9F1C64"/>
          </a:solidFill>
          <a:ln>
            <a:noFill/>
          </a:ln>
        </p:spPr>
        <p:style>
          <a:lnRef idx="3">
            <a:schemeClr val="lt1"/>
          </a:lnRef>
          <a:fillRef idx="1">
            <a:schemeClr val="accent3"/>
          </a:fillRef>
          <a:effectRef idx="1">
            <a:schemeClr val="accent3"/>
          </a:effectRef>
          <a:fontRef idx="minor">
            <a:schemeClr val="lt1"/>
          </a:fontRef>
        </p:style>
        <p:txBody>
          <a:bodyPr anchor="ctr"/>
          <a:lstStyle/>
          <a:p>
            <a:pPr marL="0" lvl="1" algn="ctr" fontAlgn="auto">
              <a:lnSpc>
                <a:spcPct val="110000"/>
              </a:lnSpc>
              <a:spcBef>
                <a:spcPts val="0"/>
              </a:spcBef>
              <a:spcAft>
                <a:spcPts val="0"/>
              </a:spcAft>
              <a:defRPr/>
            </a:pPr>
            <a:r>
              <a:rPr lang="en-GB" sz="1400" dirty="0">
                <a:cs typeface="Arial" panose="020B0604020202020204" pitchFamily="34" charset="0"/>
              </a:rPr>
              <a:t>A learning journal can be a collection of learning experiences and reflection on them. It can be hand written or electronic.</a:t>
            </a:r>
          </a:p>
        </p:txBody>
      </p:sp>
    </p:spTree>
  </p:cSld>
  <p:clrMapOvr>
    <a:masterClrMapping/>
  </p:clrMapOvr>
</p:sld>
</file>

<file path=ppt/theme/theme1.xml><?xml version="1.0" encoding="utf-8"?>
<a:theme xmlns:a="http://schemas.openxmlformats.org/drawingml/2006/main" name="Default Theme">
  <a:themeElements>
    <a:clrScheme name="Custom 1">
      <a:dk1>
        <a:srgbClr val="53565A"/>
      </a:dk1>
      <a:lt1>
        <a:sysClr val="window" lastClr="FFFFFF"/>
      </a:lt1>
      <a:dk2>
        <a:srgbClr val="53565A"/>
      </a:dk2>
      <a:lt2>
        <a:srgbClr val="FFFFFF"/>
      </a:lt2>
      <a:accent1>
        <a:srgbClr val="004676"/>
      </a:accent1>
      <a:accent2>
        <a:srgbClr val="E88A00"/>
      </a:accent2>
      <a:accent3>
        <a:srgbClr val="94C4E9"/>
      </a:accent3>
      <a:accent4>
        <a:srgbClr val="4A98BC"/>
      </a:accent4>
      <a:accent5>
        <a:srgbClr val="B1DDE1"/>
      </a:accent5>
      <a:accent6>
        <a:srgbClr val="0C0C0C"/>
      </a:accent6>
      <a:hlink>
        <a:srgbClr val="9A471A"/>
      </a:hlink>
      <a:folHlink>
        <a:srgbClr val="F5B84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AF6177C9A0F749911EDF2EE8337F8C" ma:contentTypeVersion="12" ma:contentTypeDescription="Create a new document." ma:contentTypeScope="" ma:versionID="2412cda996f9ea7b9d6e71323076dedc">
  <xsd:schema xmlns:xsd="http://www.w3.org/2001/XMLSchema" xmlns:xs="http://www.w3.org/2001/XMLSchema" xmlns:p="http://schemas.microsoft.com/office/2006/metadata/properties" xmlns:ns2="62d04682-6994-4291-9cb9-26548354629b" xmlns:ns3="58b357d8-2c77-4987-8ced-055a45f54fe6" targetNamespace="http://schemas.microsoft.com/office/2006/metadata/properties" ma:root="true" ma:fieldsID="e7360ab0fc190e43988107e2abcd956b" ns2:_="" ns3:_="">
    <xsd:import namespace="62d04682-6994-4291-9cb9-26548354629b"/>
    <xsd:import namespace="58b357d8-2c77-4987-8ced-055a45f54fe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d04682-6994-4291-9cb9-2654835462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b357d8-2c77-4987-8ced-055a45f54fe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9985C6-2F55-43B8-B61A-131B576CA3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d04682-6994-4291-9cb9-26548354629b"/>
    <ds:schemaRef ds:uri="58b357d8-2c77-4987-8ced-055a45f54f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C34537-899F-4E13-988C-91B826200D89}">
  <ds:schemaRefs>
    <ds:schemaRef ds:uri="http://schemas.microsoft.com/office/infopath/2007/PartnerControls"/>
    <ds:schemaRef ds:uri="62d04682-6994-4291-9cb9-26548354629b"/>
    <ds:schemaRef ds:uri="http://schemas.microsoft.com/office/2006/metadata/properties"/>
    <ds:schemaRef ds:uri="http://purl.org/dc/elements/1.1/"/>
    <ds:schemaRef ds:uri="http://schemas.microsoft.com/office/2006/documentManagement/types"/>
    <ds:schemaRef ds:uri="58b357d8-2c77-4987-8ced-055a45f54fe6"/>
    <ds:schemaRef ds:uri="http://schemas.openxmlformats.org/package/2006/metadata/core-properties"/>
    <ds:schemaRef ds:uri="http://purl.org/dc/dcmitype/"/>
    <ds:schemaRef ds:uri="http://www.w3.org/XML/1998/namespace"/>
    <ds:schemaRef ds:uri="http://purl.org/dc/terms/"/>
  </ds:schemaRefs>
</ds:datastoreItem>
</file>

<file path=customXml/itemProps3.xml><?xml version="1.0" encoding="utf-8"?>
<ds:datastoreItem xmlns:ds="http://schemas.openxmlformats.org/officeDocument/2006/customXml" ds:itemID="{60327301-9694-4CF3-A2EC-DFA71F5A65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0</TotalTime>
  <Words>2939</Words>
  <Application>Microsoft Office PowerPoint</Application>
  <PresentationFormat>Widescreen</PresentationFormat>
  <Paragraphs>140</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Berlin Sans FB</vt:lpstr>
      <vt:lpstr>Calibri</vt:lpstr>
      <vt:lpstr>Wingdings</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self-reflection: Session slides</dc:title>
  <dc:creator>QAA Scotland</dc:creator>
  <cp:lastModifiedBy/>
  <cp:revision>11</cp:revision>
  <dcterms:created xsi:type="dcterms:W3CDTF">2016-02-16T09:38:21Z</dcterms:created>
  <dcterms:modified xsi:type="dcterms:W3CDTF">2022-12-15T10:39:37Z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0x010100C4AF6177C9A0F749911EDF2EE8337F8C</vt:lpwstr>
  </property>
  <property fmtid="{D5CDD505-2E9C-101B-9397-08002B2CF9AE}" pid="3" name="MediaServiceImageTags">
    <vt:lpwstr/>
  </property>
</Properties>
</file>